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63" r:id="rId3"/>
    <p:sldId id="257" r:id="rId4"/>
    <p:sldId id="261" r:id="rId5"/>
    <p:sldId id="260" r:id="rId6"/>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36D"/>
    <a:srgbClr val="006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0" autoAdjust="0"/>
    <p:restoredTop sz="94708"/>
  </p:normalViewPr>
  <p:slideViewPr>
    <p:cSldViewPr>
      <p:cViewPr>
        <p:scale>
          <a:sx n="149" d="100"/>
          <a:sy n="149" d="100"/>
        </p:scale>
        <p:origin x="2776" y="-6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705B448D-239E-7A4A-9D72-B0299C0D3750}"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EC78D742-BD2B-1B47-8109-6C681BB420D4}" type="slidenum">
              <a:rPr lang="fr-FR" smtClean="0"/>
              <a:t>‹N°›</a:t>
            </a:fld>
            <a:endParaRPr lang="fr-FR"/>
          </a:p>
        </p:txBody>
      </p:sp>
    </p:spTree>
    <p:extLst>
      <p:ext uri="{BB962C8B-B14F-4D97-AF65-F5344CB8AC3E}">
        <p14:creationId xmlns:p14="http://schemas.microsoft.com/office/powerpoint/2010/main" val="312427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78D742-BD2B-1B47-8109-6C681BB420D4}" type="slidenum">
              <a:rPr lang="fr-FR" smtClean="0"/>
              <a:t>1</a:t>
            </a:fld>
            <a:endParaRPr lang="fr-FR"/>
          </a:p>
        </p:txBody>
      </p:sp>
    </p:spTree>
    <p:extLst>
      <p:ext uri="{BB962C8B-B14F-4D97-AF65-F5344CB8AC3E}">
        <p14:creationId xmlns:p14="http://schemas.microsoft.com/office/powerpoint/2010/main" val="317459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03488" y="1336675"/>
            <a:ext cx="2549525" cy="36083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78D742-BD2B-1B47-8109-6C681BB420D4}" type="slidenum">
              <a:rPr lang="fr-FR" smtClean="0"/>
              <a:t>2</a:t>
            </a:fld>
            <a:endParaRPr lang="fr-FR"/>
          </a:p>
        </p:txBody>
      </p:sp>
    </p:spTree>
    <p:extLst>
      <p:ext uri="{BB962C8B-B14F-4D97-AF65-F5344CB8AC3E}">
        <p14:creationId xmlns:p14="http://schemas.microsoft.com/office/powerpoint/2010/main" val="151554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03488" y="1336675"/>
            <a:ext cx="2549525" cy="36083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78D742-BD2B-1B47-8109-6C681BB420D4}" type="slidenum">
              <a:rPr lang="fr-FR" smtClean="0"/>
              <a:t>3</a:t>
            </a:fld>
            <a:endParaRPr lang="fr-FR"/>
          </a:p>
        </p:txBody>
      </p:sp>
    </p:spTree>
    <p:extLst>
      <p:ext uri="{BB962C8B-B14F-4D97-AF65-F5344CB8AC3E}">
        <p14:creationId xmlns:p14="http://schemas.microsoft.com/office/powerpoint/2010/main" val="3615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03488" y="1336675"/>
            <a:ext cx="2549525" cy="36083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78D742-BD2B-1B47-8109-6C681BB420D4}" type="slidenum">
              <a:rPr lang="fr-FR" smtClean="0"/>
              <a:t>4</a:t>
            </a:fld>
            <a:endParaRPr lang="fr-FR"/>
          </a:p>
        </p:txBody>
      </p:sp>
    </p:spTree>
    <p:extLst>
      <p:ext uri="{BB962C8B-B14F-4D97-AF65-F5344CB8AC3E}">
        <p14:creationId xmlns:p14="http://schemas.microsoft.com/office/powerpoint/2010/main" val="52171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03488" y="1336675"/>
            <a:ext cx="2549525" cy="360838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C78D742-BD2B-1B47-8109-6C681BB420D4}" type="slidenum">
              <a:rPr lang="fr-FR" smtClean="0"/>
              <a:t>5</a:t>
            </a:fld>
            <a:endParaRPr lang="fr-FR"/>
          </a:p>
        </p:txBody>
      </p:sp>
    </p:spTree>
    <p:extLst>
      <p:ext uri="{BB962C8B-B14F-4D97-AF65-F5344CB8AC3E}">
        <p14:creationId xmlns:p14="http://schemas.microsoft.com/office/powerpoint/2010/main" val="200197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e de titr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5"/>
            <a:ext cx="6428422" cy="430887"/>
          </a:xfrm>
          <a:prstGeom prst="rect">
            <a:avLst/>
          </a:prstGeom>
        </p:spPr>
        <p:txBody>
          <a:bodyPr wrap="square" lIns="0" tIns="0" rIns="0" bIns="0">
            <a:spAutoFit/>
          </a:bodyPr>
          <a:lstStyle>
            <a:lvl1pPr>
              <a:defRPr sz="2800" b="0" i="0">
                <a:solidFill>
                  <a:schemeClr val="bg1"/>
                </a:solidFill>
                <a:latin typeface="Arial"/>
                <a:cs typeface="Arial"/>
              </a:defRPr>
            </a:lvl1pPr>
          </a:lstStyle>
          <a:p>
            <a:r>
              <a:rPr lang="fr-FR"/>
              <a:t>Modifiez le style du titre</a:t>
            </a:r>
            <a:endParaRPr/>
          </a:p>
        </p:txBody>
      </p:sp>
      <p:sp>
        <p:nvSpPr>
          <p:cNvPr id="3" name="Holder 3"/>
          <p:cNvSpPr>
            <a:spLocks noGrp="1"/>
          </p:cNvSpPr>
          <p:nvPr>
            <p:ph type="subTitle" idx="4"/>
          </p:nvPr>
        </p:nvSpPr>
        <p:spPr>
          <a:xfrm>
            <a:off x="1134427" y="5988305"/>
            <a:ext cx="5293995" cy="276999"/>
          </a:xfrm>
          <a:prstGeom prst="rect">
            <a:avLst/>
          </a:prstGeom>
        </p:spPr>
        <p:txBody>
          <a:bodyPr wrap="square" lIns="0" tIns="0" rIns="0" bIns="0">
            <a:spAutoFit/>
          </a:bodyPr>
          <a:lstStyle>
            <a:lvl1pPr>
              <a:defRPr/>
            </a:lvl1pPr>
          </a:lstStyle>
          <a:p>
            <a:r>
              <a:rPr lang="fr-FR"/>
              <a:t>Modifiez le style des sous-titres du masque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7/24/25</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1994" y="1875599"/>
            <a:ext cx="2131695" cy="8629650"/>
          </a:xfrm>
          <a:custGeom>
            <a:avLst/>
            <a:gdLst/>
            <a:ahLst/>
            <a:cxnLst/>
            <a:rect l="l" t="t" r="r" b="b"/>
            <a:pathLst>
              <a:path w="2131695" h="8629650">
                <a:moveTo>
                  <a:pt x="2131199" y="0"/>
                </a:moveTo>
                <a:lnTo>
                  <a:pt x="0" y="0"/>
                </a:lnTo>
                <a:lnTo>
                  <a:pt x="0" y="8629205"/>
                </a:lnTo>
                <a:lnTo>
                  <a:pt x="2131199" y="8629205"/>
                </a:lnTo>
                <a:lnTo>
                  <a:pt x="2131199" y="0"/>
                </a:lnTo>
                <a:close/>
              </a:path>
            </a:pathLst>
          </a:custGeom>
          <a:solidFill>
            <a:srgbClr val="E2E5E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51993" y="252008"/>
            <a:ext cx="2322004" cy="1872005"/>
          </a:xfrm>
          <a:prstGeom prst="rect">
            <a:avLst/>
          </a:prstGeom>
        </p:spPr>
      </p:pic>
      <p:sp>
        <p:nvSpPr>
          <p:cNvPr id="18" name="bg object 18"/>
          <p:cNvSpPr/>
          <p:nvPr/>
        </p:nvSpPr>
        <p:spPr>
          <a:xfrm>
            <a:off x="2088001" y="252003"/>
            <a:ext cx="5220335" cy="1872614"/>
          </a:xfrm>
          <a:custGeom>
            <a:avLst/>
            <a:gdLst/>
            <a:ahLst/>
            <a:cxnLst/>
            <a:rect l="l" t="t" r="r" b="b"/>
            <a:pathLst>
              <a:path w="5220334" h="1872614">
                <a:moveTo>
                  <a:pt x="5067604" y="0"/>
                </a:moveTo>
                <a:lnTo>
                  <a:pt x="0" y="0"/>
                </a:lnTo>
                <a:lnTo>
                  <a:pt x="0" y="1872005"/>
                </a:lnTo>
                <a:lnTo>
                  <a:pt x="5067604" y="1872005"/>
                </a:lnTo>
                <a:lnTo>
                  <a:pt x="5115772" y="1864235"/>
                </a:lnTo>
                <a:lnTo>
                  <a:pt x="5157607" y="1842599"/>
                </a:lnTo>
                <a:lnTo>
                  <a:pt x="5190598" y="1809608"/>
                </a:lnTo>
                <a:lnTo>
                  <a:pt x="5212234" y="1767773"/>
                </a:lnTo>
                <a:lnTo>
                  <a:pt x="5220004" y="1719605"/>
                </a:lnTo>
                <a:lnTo>
                  <a:pt x="5220004" y="152400"/>
                </a:lnTo>
                <a:lnTo>
                  <a:pt x="5212234" y="104231"/>
                </a:lnTo>
                <a:lnTo>
                  <a:pt x="5190598" y="62396"/>
                </a:lnTo>
                <a:lnTo>
                  <a:pt x="5157607" y="29405"/>
                </a:lnTo>
                <a:lnTo>
                  <a:pt x="5115772" y="7769"/>
                </a:lnTo>
                <a:lnTo>
                  <a:pt x="5067604" y="0"/>
                </a:lnTo>
                <a:close/>
              </a:path>
            </a:pathLst>
          </a:custGeom>
          <a:solidFill>
            <a:srgbClr val="31936D"/>
          </a:solidFill>
        </p:spPr>
        <p:txBody>
          <a:bodyPr wrap="square" lIns="0" tIns="0" rIns="0" bIns="0" rtlCol="0"/>
          <a:lstStyle/>
          <a:p>
            <a:endParaRPr/>
          </a:p>
        </p:txBody>
      </p:sp>
      <p:sp>
        <p:nvSpPr>
          <p:cNvPr id="2" name="Holder 2"/>
          <p:cNvSpPr>
            <a:spLocks noGrp="1"/>
          </p:cNvSpPr>
          <p:nvPr>
            <p:ph type="title"/>
          </p:nvPr>
        </p:nvSpPr>
        <p:spPr>
          <a:xfrm>
            <a:off x="2279888" y="502591"/>
            <a:ext cx="4571365" cy="430887"/>
          </a:xfrm>
        </p:spPr>
        <p:txBody>
          <a:bodyPr lIns="0" tIns="0" rIns="0" bIns="0"/>
          <a:lstStyle>
            <a:lvl1pPr>
              <a:defRPr sz="2800" b="0" i="0">
                <a:solidFill>
                  <a:schemeClr val="bg1"/>
                </a:solidFill>
                <a:latin typeface="Arial"/>
                <a:cs typeface="Arial"/>
              </a:defRPr>
            </a:lvl1pPr>
          </a:lstStyle>
          <a:p>
            <a:r>
              <a:rPr lang="fr-FR"/>
              <a:t>Modifiez le style du titre</a:t>
            </a:r>
            <a:endParaRPr/>
          </a:p>
        </p:txBody>
      </p:sp>
      <p:sp>
        <p:nvSpPr>
          <p:cNvPr id="3" name="Holder 3"/>
          <p:cNvSpPr>
            <a:spLocks noGrp="1"/>
          </p:cNvSpPr>
          <p:nvPr>
            <p:ph type="body" idx="1"/>
          </p:nvPr>
        </p:nvSpPr>
        <p:spPr/>
        <p:txBody>
          <a:bodyPr lIns="0" tIns="0" rIns="0" bIns="0"/>
          <a:lstStyle>
            <a:lvl1pPr>
              <a:defRPr/>
            </a:lvl1pPr>
          </a:lstStyle>
          <a:p>
            <a:pPr lvl="0"/>
            <a:r>
              <a:rPr lang="fr-FR"/>
              <a:t>Modifier les styles du texte du masque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7/24/25</a:t>
            </a:fld>
            <a:endParaRPr lang="en-US"/>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Holder 2"/>
          <p:cNvSpPr>
            <a:spLocks noGrp="1"/>
          </p:cNvSpPr>
          <p:nvPr>
            <p:ph type="title"/>
          </p:nvPr>
        </p:nvSpPr>
        <p:spPr>
          <a:xfrm>
            <a:off x="2279888" y="502591"/>
            <a:ext cx="4571365" cy="430887"/>
          </a:xfrm>
        </p:spPr>
        <p:txBody>
          <a:bodyPr lIns="0" tIns="0" rIns="0" bIns="0"/>
          <a:lstStyle>
            <a:lvl1pPr>
              <a:defRPr sz="2800" b="0" i="0">
                <a:solidFill>
                  <a:schemeClr val="bg1"/>
                </a:solidFill>
                <a:latin typeface="Arial"/>
                <a:cs typeface="Arial"/>
              </a:defRPr>
            </a:lvl1pPr>
          </a:lstStyle>
          <a:p>
            <a:r>
              <a:rPr lang="fr-FR"/>
              <a:t>Modifiez le style du titre</a:t>
            </a:r>
            <a:endParaRPr/>
          </a:p>
        </p:txBody>
      </p:sp>
      <p:sp>
        <p:nvSpPr>
          <p:cNvPr id="3" name="Holder 3"/>
          <p:cNvSpPr>
            <a:spLocks noGrp="1"/>
          </p:cNvSpPr>
          <p:nvPr>
            <p:ph sz="half" idx="2"/>
          </p:nvPr>
        </p:nvSpPr>
        <p:spPr>
          <a:xfrm>
            <a:off x="378143" y="2459483"/>
            <a:ext cx="3289839" cy="276999"/>
          </a:xfrm>
          <a:prstGeom prst="rect">
            <a:avLst/>
          </a:prstGeom>
        </p:spPr>
        <p:txBody>
          <a:bodyPr wrap="square" lIns="0" tIns="0" rIns="0" bIns="0">
            <a:spAutoFit/>
          </a:bodyPr>
          <a:lstStyle>
            <a:lvl1pPr>
              <a:defRPr/>
            </a:lvl1pPr>
          </a:lstStyle>
          <a:p>
            <a:pPr lvl="0"/>
            <a:r>
              <a:rPr lang="fr-FR"/>
              <a:t>Modifier les styles du texte du masque</a:t>
            </a:r>
          </a:p>
        </p:txBody>
      </p:sp>
      <p:sp>
        <p:nvSpPr>
          <p:cNvPr id="4" name="Holder 4"/>
          <p:cNvSpPr>
            <a:spLocks noGrp="1"/>
          </p:cNvSpPr>
          <p:nvPr>
            <p:ph sz="half" idx="3"/>
          </p:nvPr>
        </p:nvSpPr>
        <p:spPr>
          <a:xfrm>
            <a:off x="3894868" y="2459483"/>
            <a:ext cx="3289839" cy="276999"/>
          </a:xfrm>
          <a:prstGeom prst="rect">
            <a:avLst/>
          </a:prstGeom>
        </p:spPr>
        <p:txBody>
          <a:bodyPr wrap="square" lIns="0" tIns="0" rIns="0" bIns="0">
            <a:spAutoFit/>
          </a:bodyPr>
          <a:lstStyle>
            <a:lvl1pPr>
              <a:defRPr/>
            </a:lvl1pPr>
          </a:lstStyle>
          <a:p>
            <a:pPr lvl="0"/>
            <a:r>
              <a:rPr lang="fr-FR"/>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7/24/25</a:t>
            </a:fld>
            <a:endParaRPr lang="en-US"/>
          </a:p>
        </p:txBody>
      </p:sp>
      <p:sp>
        <p:nvSpPr>
          <p:cNvPr id="7" name="Holder 7"/>
          <p:cNvSpPr>
            <a:spLocks noGrp="1"/>
          </p:cNvSpPr>
          <p:nvPr>
            <p:ph type="sldNum" sz="quarter" idx="7"/>
          </p:nvPr>
        </p:nvSpPr>
        <p:spPr/>
        <p:txBody>
          <a:bodyPr lIns="0" tIns="0" rIns="0" bIns="0"/>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seul">
    <p:spTree>
      <p:nvGrpSpPr>
        <p:cNvPr id="1" name=""/>
        <p:cNvGrpSpPr/>
        <p:nvPr/>
      </p:nvGrpSpPr>
      <p:grpSpPr>
        <a:xfrm>
          <a:off x="0" y="0"/>
          <a:ext cx="0" cy="0"/>
          <a:chOff x="0" y="0"/>
          <a:chExt cx="0" cy="0"/>
        </a:xfrm>
      </p:grpSpPr>
      <p:sp>
        <p:nvSpPr>
          <p:cNvPr id="2" name="Holder 2"/>
          <p:cNvSpPr>
            <a:spLocks noGrp="1"/>
          </p:cNvSpPr>
          <p:nvPr>
            <p:ph type="title"/>
          </p:nvPr>
        </p:nvSpPr>
        <p:spPr>
          <a:xfrm>
            <a:off x="2279888" y="502591"/>
            <a:ext cx="4571365" cy="430887"/>
          </a:xfrm>
        </p:spPr>
        <p:txBody>
          <a:bodyPr lIns="0" tIns="0" rIns="0" bIns="0"/>
          <a:lstStyle>
            <a:lvl1pPr>
              <a:defRPr sz="2800" b="0" i="0">
                <a:solidFill>
                  <a:schemeClr val="bg1"/>
                </a:solidFill>
                <a:latin typeface="Arial"/>
                <a:cs typeface="Arial"/>
              </a:defRPr>
            </a:lvl1pPr>
          </a:lstStyle>
          <a:p>
            <a:r>
              <a:rPr lang="fr-FR"/>
              <a:t>Modifiez le style du titre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7/24/25</a:t>
            </a:fld>
            <a:endParaRPr lang="en-US"/>
          </a:p>
        </p:txBody>
      </p:sp>
      <p:sp>
        <p:nvSpPr>
          <p:cNvPr id="5" name="Holder 5"/>
          <p:cNvSpPr>
            <a:spLocks noGrp="1"/>
          </p:cNvSpPr>
          <p:nvPr>
            <p:ph type="sldNum" sz="quarter" idx="7"/>
          </p:nvPr>
        </p:nvSpPr>
        <p:spPr/>
        <p:txBody>
          <a:bodyPr lIns="0" tIns="0" rIns="0" bIns="0"/>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Vid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7/24/25</a:t>
            </a:fld>
            <a:endParaRPr lang="en-US"/>
          </a:p>
        </p:txBody>
      </p:sp>
      <p:sp>
        <p:nvSpPr>
          <p:cNvPr id="4" name="Holder 4"/>
          <p:cNvSpPr>
            <a:spLocks noGrp="1"/>
          </p:cNvSpPr>
          <p:nvPr>
            <p:ph type="sldNum" sz="quarter" idx="7"/>
          </p:nvPr>
        </p:nvSpPr>
        <p:spPr/>
        <p:txBody>
          <a:bodyPr lIns="0" tIns="0" rIns="0" bIns="0"/>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79888" y="502591"/>
            <a:ext cx="4571365" cy="430887"/>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378143" y="2459483"/>
            <a:ext cx="68065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3"/>
            <a:ext cx="24201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3" y="9944863"/>
            <a:ext cx="1739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7/24/25</a:t>
            </a:fld>
            <a:endParaRPr lang="en-US"/>
          </a:p>
        </p:txBody>
      </p:sp>
      <p:sp>
        <p:nvSpPr>
          <p:cNvPr id="6" name="Holder 6"/>
          <p:cNvSpPr>
            <a:spLocks noGrp="1"/>
          </p:cNvSpPr>
          <p:nvPr>
            <p:ph type="sldNum" sz="quarter" idx="7"/>
          </p:nvPr>
        </p:nvSpPr>
        <p:spPr>
          <a:xfrm>
            <a:off x="7121617" y="10290649"/>
            <a:ext cx="156845" cy="246221"/>
          </a:xfrm>
          <a:prstGeom prst="rect">
            <a:avLst/>
          </a:prstGeom>
        </p:spPr>
        <p:txBody>
          <a:bodyPr wrap="square" lIns="0" tIns="0" rIns="0" bIns="0">
            <a:spAutoFit/>
          </a:bodyPr>
          <a:lstStyle>
            <a:lvl1pPr>
              <a:defRPr sz="800" b="0" i="0">
                <a:solidFill>
                  <a:schemeClr val="bg1"/>
                </a:solidFill>
                <a:latin typeface="Arial Black"/>
                <a:cs typeface="Arial Black"/>
              </a:defRPr>
            </a:lvl1pPr>
          </a:lstStyle>
          <a:p>
            <a:pPr marL="38101">
              <a:spcBef>
                <a:spcPts val="180"/>
              </a:spcBef>
            </a:pPr>
            <a:fld id="{81D60167-4931-47E6-BA6A-407CBD079E47}" type="slidenum">
              <a:rPr lang="fr-FR" spc="-50" smtClean="0"/>
              <a:pPr marL="38101">
                <a:spcBef>
                  <a:spcPts val="180"/>
                </a:spcBef>
              </a:pPr>
              <a:t>‹N°›</a:t>
            </a:fld>
            <a:endParaRPr lang="fr-F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14" eaLnBrk="1" hangingPunct="1">
        <a:defRPr>
          <a:latin typeface="+mn-lt"/>
          <a:ea typeface="+mn-ea"/>
          <a:cs typeface="+mn-cs"/>
        </a:defRPr>
      </a:lvl2pPr>
      <a:lvl3pPr marL="914428" eaLnBrk="1" hangingPunct="1">
        <a:defRPr>
          <a:latin typeface="+mn-lt"/>
          <a:ea typeface="+mn-ea"/>
          <a:cs typeface="+mn-cs"/>
        </a:defRPr>
      </a:lvl3pPr>
      <a:lvl4pPr marL="1371642" eaLnBrk="1" hangingPunct="1">
        <a:defRPr>
          <a:latin typeface="+mn-lt"/>
          <a:ea typeface="+mn-ea"/>
          <a:cs typeface="+mn-cs"/>
        </a:defRPr>
      </a:lvl4pPr>
      <a:lvl5pPr marL="1828856" eaLnBrk="1" hangingPunct="1">
        <a:defRPr>
          <a:latin typeface="+mn-lt"/>
          <a:ea typeface="+mn-ea"/>
          <a:cs typeface="+mn-cs"/>
        </a:defRPr>
      </a:lvl5pPr>
      <a:lvl6pPr marL="2286070" eaLnBrk="1" hangingPunct="1">
        <a:defRPr>
          <a:latin typeface="+mn-lt"/>
          <a:ea typeface="+mn-ea"/>
          <a:cs typeface="+mn-cs"/>
        </a:defRPr>
      </a:lvl6pPr>
      <a:lvl7pPr marL="2743284" eaLnBrk="1" hangingPunct="1">
        <a:defRPr>
          <a:latin typeface="+mn-lt"/>
          <a:ea typeface="+mn-ea"/>
          <a:cs typeface="+mn-cs"/>
        </a:defRPr>
      </a:lvl7pPr>
      <a:lvl8pPr marL="3200497" eaLnBrk="1" hangingPunct="1">
        <a:defRPr>
          <a:latin typeface="+mn-lt"/>
          <a:ea typeface="+mn-ea"/>
          <a:cs typeface="+mn-cs"/>
        </a:defRPr>
      </a:lvl8pPr>
      <a:lvl9pPr marL="3657712" eaLnBrk="1" hangingPunct="1">
        <a:defRPr>
          <a:latin typeface="+mn-lt"/>
          <a:ea typeface="+mn-ea"/>
          <a:cs typeface="+mn-cs"/>
        </a:defRPr>
      </a:lvl9pPr>
    </p:bodyStyle>
    <p:otherStyle>
      <a:lvl1pPr marL="0" eaLnBrk="1" hangingPunct="1">
        <a:defRPr>
          <a:latin typeface="+mn-lt"/>
          <a:ea typeface="+mn-ea"/>
          <a:cs typeface="+mn-cs"/>
        </a:defRPr>
      </a:lvl1pPr>
      <a:lvl2pPr marL="457214" eaLnBrk="1" hangingPunct="1">
        <a:defRPr>
          <a:latin typeface="+mn-lt"/>
          <a:ea typeface="+mn-ea"/>
          <a:cs typeface="+mn-cs"/>
        </a:defRPr>
      </a:lvl2pPr>
      <a:lvl3pPr marL="914428" eaLnBrk="1" hangingPunct="1">
        <a:defRPr>
          <a:latin typeface="+mn-lt"/>
          <a:ea typeface="+mn-ea"/>
          <a:cs typeface="+mn-cs"/>
        </a:defRPr>
      </a:lvl3pPr>
      <a:lvl4pPr marL="1371642" eaLnBrk="1" hangingPunct="1">
        <a:defRPr>
          <a:latin typeface="+mn-lt"/>
          <a:ea typeface="+mn-ea"/>
          <a:cs typeface="+mn-cs"/>
        </a:defRPr>
      </a:lvl4pPr>
      <a:lvl5pPr marL="1828856" eaLnBrk="1" hangingPunct="1">
        <a:defRPr>
          <a:latin typeface="+mn-lt"/>
          <a:ea typeface="+mn-ea"/>
          <a:cs typeface="+mn-cs"/>
        </a:defRPr>
      </a:lvl5pPr>
      <a:lvl6pPr marL="2286070" eaLnBrk="1" hangingPunct="1">
        <a:defRPr>
          <a:latin typeface="+mn-lt"/>
          <a:ea typeface="+mn-ea"/>
          <a:cs typeface="+mn-cs"/>
        </a:defRPr>
      </a:lvl6pPr>
      <a:lvl7pPr marL="2743284" eaLnBrk="1" hangingPunct="1">
        <a:defRPr>
          <a:latin typeface="+mn-lt"/>
          <a:ea typeface="+mn-ea"/>
          <a:cs typeface="+mn-cs"/>
        </a:defRPr>
      </a:lvl7pPr>
      <a:lvl8pPr marL="3200497" eaLnBrk="1" hangingPunct="1">
        <a:defRPr>
          <a:latin typeface="+mn-lt"/>
          <a:ea typeface="+mn-ea"/>
          <a:cs typeface="+mn-cs"/>
        </a:defRPr>
      </a:lvl8pPr>
      <a:lvl9pPr marL="3657712"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9887" y="380590"/>
            <a:ext cx="5064114" cy="874598"/>
          </a:xfrm>
          <a:prstGeom prst="rect">
            <a:avLst/>
          </a:prstGeom>
        </p:spPr>
        <p:txBody>
          <a:bodyPr vert="horz" wrap="square" lIns="0" tIns="12700" rIns="0" bIns="0" rtlCol="0">
            <a:spAutoFit/>
          </a:bodyPr>
          <a:lstStyle/>
          <a:p>
            <a:pPr marL="12701">
              <a:spcBef>
                <a:spcPts val="100"/>
              </a:spcBef>
            </a:pPr>
            <a:r>
              <a:rPr dirty="0"/>
              <a:t>Bulletin</a:t>
            </a:r>
            <a:r>
              <a:rPr spc="-110" dirty="0"/>
              <a:t> </a:t>
            </a:r>
            <a:r>
              <a:rPr dirty="0"/>
              <a:t>de</a:t>
            </a:r>
            <a:r>
              <a:rPr spc="-110" dirty="0"/>
              <a:t> </a:t>
            </a:r>
            <a:r>
              <a:rPr spc="-10" dirty="0"/>
              <a:t>Veille</a:t>
            </a:r>
            <a:r>
              <a:rPr spc="-110" dirty="0"/>
              <a:t> </a:t>
            </a:r>
            <a:r>
              <a:rPr spc="-10" dirty="0"/>
              <a:t>Scientifique</a:t>
            </a:r>
          </a:p>
          <a:p>
            <a:pPr marL="12701"/>
            <a:r>
              <a:rPr dirty="0">
                <a:latin typeface="Arial Black"/>
                <a:cs typeface="Arial Black"/>
              </a:rPr>
              <a:t>de</a:t>
            </a:r>
            <a:r>
              <a:rPr spc="-35" dirty="0">
                <a:latin typeface="Arial Black"/>
                <a:cs typeface="Arial Black"/>
              </a:rPr>
              <a:t> </a:t>
            </a:r>
            <a:r>
              <a:rPr dirty="0">
                <a:latin typeface="Arial Black"/>
                <a:cs typeface="Arial Black"/>
              </a:rPr>
              <a:t>l’Enfance</a:t>
            </a:r>
            <a:r>
              <a:rPr spc="-20" dirty="0">
                <a:latin typeface="Arial Black"/>
                <a:cs typeface="Arial Black"/>
              </a:rPr>
              <a:t> </a:t>
            </a:r>
            <a:r>
              <a:rPr dirty="0">
                <a:latin typeface="Arial Black"/>
                <a:cs typeface="Arial Black"/>
              </a:rPr>
              <a:t>en</a:t>
            </a:r>
            <a:r>
              <a:rPr spc="-20" dirty="0">
                <a:latin typeface="Arial Black"/>
                <a:cs typeface="Arial Black"/>
              </a:rPr>
              <a:t> </a:t>
            </a:r>
            <a:r>
              <a:rPr spc="-10" dirty="0">
                <a:latin typeface="Arial Black"/>
                <a:cs typeface="Arial Black"/>
              </a:rPr>
              <a:t>Danger</a:t>
            </a:r>
          </a:p>
        </p:txBody>
      </p:sp>
      <p:sp>
        <p:nvSpPr>
          <p:cNvPr id="3" name="object 3"/>
          <p:cNvSpPr/>
          <p:nvPr/>
        </p:nvSpPr>
        <p:spPr>
          <a:xfrm>
            <a:off x="1267198" y="1980002"/>
            <a:ext cx="1872614" cy="261620"/>
          </a:xfrm>
          <a:custGeom>
            <a:avLst/>
            <a:gdLst/>
            <a:ahLst/>
            <a:cxnLst/>
            <a:rect l="l" t="t" r="r" b="b"/>
            <a:pathLst>
              <a:path w="1872614" h="261619">
                <a:moveTo>
                  <a:pt x="1764004" y="0"/>
                </a:moveTo>
                <a:lnTo>
                  <a:pt x="108000" y="0"/>
                </a:lnTo>
                <a:lnTo>
                  <a:pt x="65960" y="8486"/>
                </a:lnTo>
                <a:lnTo>
                  <a:pt x="31630" y="31630"/>
                </a:lnTo>
                <a:lnTo>
                  <a:pt x="8486" y="65960"/>
                </a:lnTo>
                <a:lnTo>
                  <a:pt x="0" y="108000"/>
                </a:lnTo>
                <a:lnTo>
                  <a:pt x="0" y="152996"/>
                </a:lnTo>
                <a:lnTo>
                  <a:pt x="8486" y="195037"/>
                </a:lnTo>
                <a:lnTo>
                  <a:pt x="31630" y="229366"/>
                </a:lnTo>
                <a:lnTo>
                  <a:pt x="65960" y="252511"/>
                </a:lnTo>
                <a:lnTo>
                  <a:pt x="108000" y="260997"/>
                </a:lnTo>
                <a:lnTo>
                  <a:pt x="1764004" y="260997"/>
                </a:lnTo>
                <a:lnTo>
                  <a:pt x="1806040" y="252511"/>
                </a:lnTo>
                <a:lnTo>
                  <a:pt x="1840369" y="229366"/>
                </a:lnTo>
                <a:lnTo>
                  <a:pt x="1863517" y="195037"/>
                </a:lnTo>
                <a:lnTo>
                  <a:pt x="1872005" y="152996"/>
                </a:lnTo>
                <a:lnTo>
                  <a:pt x="1872005" y="108000"/>
                </a:lnTo>
                <a:lnTo>
                  <a:pt x="1863517" y="65960"/>
                </a:lnTo>
                <a:lnTo>
                  <a:pt x="1840369" y="31630"/>
                </a:lnTo>
                <a:lnTo>
                  <a:pt x="1806040" y="8486"/>
                </a:lnTo>
                <a:lnTo>
                  <a:pt x="1764004" y="0"/>
                </a:lnTo>
                <a:close/>
              </a:path>
            </a:pathLst>
          </a:custGeom>
          <a:solidFill>
            <a:srgbClr val="006590"/>
          </a:solidFill>
        </p:spPr>
        <p:txBody>
          <a:bodyPr wrap="square" lIns="0" tIns="0" rIns="0" bIns="0" rtlCol="0"/>
          <a:lstStyle/>
          <a:p>
            <a:endParaRPr/>
          </a:p>
        </p:txBody>
      </p:sp>
      <p:sp>
        <p:nvSpPr>
          <p:cNvPr id="4" name="object 4"/>
          <p:cNvSpPr txBox="1"/>
          <p:nvPr/>
        </p:nvSpPr>
        <p:spPr>
          <a:xfrm>
            <a:off x="2279886" y="1420346"/>
            <a:ext cx="4387901" cy="410369"/>
          </a:xfrm>
          <a:prstGeom prst="rect">
            <a:avLst/>
          </a:prstGeom>
        </p:spPr>
        <p:txBody>
          <a:bodyPr vert="horz" wrap="square" lIns="0" tIns="12700" rIns="0" bIns="0" rtlCol="0">
            <a:spAutoFit/>
          </a:bodyPr>
          <a:lstStyle/>
          <a:p>
            <a:pPr marL="4763">
              <a:lnSpc>
                <a:spcPts val="1660"/>
              </a:lnSpc>
              <a:spcBef>
                <a:spcPts val="100"/>
              </a:spcBef>
            </a:pPr>
            <a:r>
              <a:rPr sz="1400" dirty="0">
                <a:solidFill>
                  <a:srgbClr val="FFFFFF"/>
                </a:solidFill>
                <a:latin typeface="Arial"/>
                <a:cs typeface="Arial"/>
              </a:rPr>
              <a:t>EPRRED</a:t>
            </a:r>
            <a:r>
              <a:rPr sz="1400" spc="-35" dirty="0">
                <a:solidFill>
                  <a:srgbClr val="FFFFFF"/>
                </a:solidFill>
                <a:latin typeface="Arial"/>
                <a:cs typeface="Arial"/>
              </a:rPr>
              <a:t> </a:t>
            </a:r>
            <a:r>
              <a:rPr sz="1400" dirty="0">
                <a:solidFill>
                  <a:srgbClr val="FFFFFF"/>
                </a:solidFill>
                <a:latin typeface="Arial"/>
                <a:cs typeface="Arial"/>
              </a:rPr>
              <a:t>Occitanie</a:t>
            </a:r>
            <a:r>
              <a:rPr sz="1400" spc="-35" dirty="0">
                <a:solidFill>
                  <a:srgbClr val="FFFFFF"/>
                </a:solidFill>
                <a:latin typeface="Arial"/>
                <a:cs typeface="Arial"/>
              </a:rPr>
              <a:t> </a:t>
            </a:r>
            <a:r>
              <a:rPr sz="1400" dirty="0">
                <a:solidFill>
                  <a:srgbClr val="FFFFFF"/>
                </a:solidFill>
                <a:latin typeface="Arial"/>
                <a:cs typeface="Arial"/>
              </a:rPr>
              <a:t>Ouest</a:t>
            </a:r>
            <a:r>
              <a:rPr sz="1400" spc="-30" dirty="0">
                <a:solidFill>
                  <a:srgbClr val="FFFFFF"/>
                </a:solidFill>
                <a:latin typeface="Arial"/>
                <a:cs typeface="Arial"/>
              </a:rPr>
              <a:t> </a:t>
            </a:r>
            <a:r>
              <a:rPr sz="1400" dirty="0">
                <a:solidFill>
                  <a:srgbClr val="FFFFFF"/>
                </a:solidFill>
                <a:latin typeface="Arial"/>
                <a:cs typeface="Arial"/>
              </a:rPr>
              <a:t>&amp;</a:t>
            </a:r>
            <a:r>
              <a:rPr sz="1400" spc="-35" dirty="0">
                <a:solidFill>
                  <a:srgbClr val="FFFFFF"/>
                </a:solidFill>
                <a:latin typeface="Arial"/>
                <a:cs typeface="Arial"/>
              </a:rPr>
              <a:t> </a:t>
            </a:r>
            <a:r>
              <a:rPr sz="1400" spc="-25" dirty="0">
                <a:solidFill>
                  <a:srgbClr val="FFFFFF"/>
                </a:solidFill>
                <a:latin typeface="Arial"/>
                <a:cs typeface="Arial"/>
              </a:rPr>
              <a:t>Est</a:t>
            </a:r>
            <a:endParaRPr sz="1400" dirty="0">
              <a:latin typeface="Arial"/>
              <a:cs typeface="Arial"/>
            </a:endParaRPr>
          </a:p>
          <a:p>
            <a:pPr marL="4763">
              <a:lnSpc>
                <a:spcPts val="1420"/>
              </a:lnSpc>
            </a:pPr>
            <a:r>
              <a:rPr sz="1200" dirty="0">
                <a:solidFill>
                  <a:srgbClr val="FFFFFF"/>
                </a:solidFill>
                <a:latin typeface="Arial"/>
                <a:cs typeface="Arial"/>
              </a:rPr>
              <a:t>Équipe</a:t>
            </a:r>
            <a:r>
              <a:rPr sz="1200" spc="-30" dirty="0">
                <a:solidFill>
                  <a:srgbClr val="FFFFFF"/>
                </a:solidFill>
                <a:latin typeface="Arial"/>
                <a:cs typeface="Arial"/>
              </a:rPr>
              <a:t> </a:t>
            </a:r>
            <a:r>
              <a:rPr sz="1200" dirty="0">
                <a:solidFill>
                  <a:srgbClr val="FFFFFF"/>
                </a:solidFill>
                <a:latin typeface="Arial"/>
                <a:cs typeface="Arial"/>
              </a:rPr>
              <a:t>Pédiatrique</a:t>
            </a:r>
            <a:r>
              <a:rPr sz="1200" spc="-30" dirty="0">
                <a:solidFill>
                  <a:srgbClr val="FFFFFF"/>
                </a:solidFill>
                <a:latin typeface="Arial"/>
                <a:cs typeface="Arial"/>
              </a:rPr>
              <a:t> </a:t>
            </a:r>
            <a:r>
              <a:rPr sz="1200" dirty="0">
                <a:solidFill>
                  <a:srgbClr val="FFFFFF"/>
                </a:solidFill>
                <a:latin typeface="Arial"/>
                <a:cs typeface="Arial"/>
              </a:rPr>
              <a:t>Référente</a:t>
            </a:r>
            <a:r>
              <a:rPr sz="1200" spc="-30" dirty="0">
                <a:solidFill>
                  <a:srgbClr val="FFFFFF"/>
                </a:solidFill>
                <a:latin typeface="Arial"/>
                <a:cs typeface="Arial"/>
              </a:rPr>
              <a:t> </a:t>
            </a:r>
            <a:r>
              <a:rPr sz="1200" dirty="0">
                <a:solidFill>
                  <a:srgbClr val="FFFFFF"/>
                </a:solidFill>
                <a:latin typeface="Arial"/>
                <a:cs typeface="Arial"/>
              </a:rPr>
              <a:t>Régionale</a:t>
            </a:r>
            <a:r>
              <a:rPr sz="1200" spc="-30" dirty="0">
                <a:solidFill>
                  <a:srgbClr val="FFFFFF"/>
                </a:solidFill>
                <a:latin typeface="Arial"/>
                <a:cs typeface="Arial"/>
              </a:rPr>
              <a:t> </a:t>
            </a:r>
            <a:r>
              <a:rPr sz="1200" dirty="0">
                <a:solidFill>
                  <a:srgbClr val="FFFFFF"/>
                </a:solidFill>
                <a:latin typeface="Arial"/>
                <a:cs typeface="Arial"/>
              </a:rPr>
              <a:t>de</a:t>
            </a:r>
            <a:r>
              <a:rPr sz="1200" spc="-30" dirty="0">
                <a:solidFill>
                  <a:srgbClr val="FFFFFF"/>
                </a:solidFill>
                <a:latin typeface="Arial"/>
                <a:cs typeface="Arial"/>
              </a:rPr>
              <a:t> </a:t>
            </a:r>
            <a:r>
              <a:rPr sz="1200" dirty="0">
                <a:solidFill>
                  <a:srgbClr val="FFFFFF"/>
                </a:solidFill>
                <a:latin typeface="Arial"/>
                <a:cs typeface="Arial"/>
              </a:rPr>
              <a:t>l’Enfance</a:t>
            </a:r>
            <a:r>
              <a:rPr sz="1200" spc="-30" dirty="0">
                <a:solidFill>
                  <a:srgbClr val="FFFFFF"/>
                </a:solidFill>
                <a:latin typeface="Arial"/>
                <a:cs typeface="Arial"/>
              </a:rPr>
              <a:t> </a:t>
            </a:r>
            <a:r>
              <a:rPr sz="1200" dirty="0" err="1">
                <a:solidFill>
                  <a:srgbClr val="FFFFFF"/>
                </a:solidFill>
                <a:latin typeface="Arial"/>
                <a:cs typeface="Arial"/>
              </a:rPr>
              <a:t>en</a:t>
            </a:r>
            <a:r>
              <a:rPr sz="1200" spc="-25" dirty="0">
                <a:solidFill>
                  <a:srgbClr val="FFFFFF"/>
                </a:solidFill>
                <a:latin typeface="Arial"/>
                <a:cs typeface="Arial"/>
              </a:rPr>
              <a:t> </a:t>
            </a:r>
            <a:r>
              <a:rPr sz="1200" spc="-10" dirty="0">
                <a:solidFill>
                  <a:srgbClr val="FFFFFF"/>
                </a:solidFill>
                <a:latin typeface="Arial"/>
                <a:cs typeface="Arial"/>
              </a:rPr>
              <a:t>Danger</a:t>
            </a:r>
            <a:endParaRPr sz="1200" dirty="0">
              <a:latin typeface="Arial"/>
              <a:cs typeface="Arial"/>
            </a:endParaRPr>
          </a:p>
        </p:txBody>
      </p:sp>
      <p:sp>
        <p:nvSpPr>
          <p:cNvPr id="5" name="object 5"/>
          <p:cNvSpPr txBox="1"/>
          <p:nvPr/>
        </p:nvSpPr>
        <p:spPr>
          <a:xfrm>
            <a:off x="386901" y="2231598"/>
            <a:ext cx="1849755" cy="6349174"/>
          </a:xfrm>
          <a:prstGeom prst="rect">
            <a:avLst/>
          </a:prstGeom>
        </p:spPr>
        <p:txBody>
          <a:bodyPr vert="horz" wrap="square" lIns="0" tIns="107950" rIns="0" bIns="0" rtlCol="0">
            <a:spAutoFit/>
          </a:bodyPr>
          <a:lstStyle/>
          <a:p>
            <a:pPr marL="12701">
              <a:spcBef>
                <a:spcPts val="850"/>
              </a:spcBef>
            </a:pPr>
            <a:r>
              <a:rPr sz="1400" spc="-10" dirty="0">
                <a:solidFill>
                  <a:srgbClr val="006590"/>
                </a:solidFill>
                <a:latin typeface="Arial Black"/>
                <a:cs typeface="Arial Black"/>
              </a:rPr>
              <a:t>Editorial</a:t>
            </a:r>
            <a:endParaRPr lang="fr-FR" sz="1400" spc="-10" dirty="0">
              <a:solidFill>
                <a:srgbClr val="006590"/>
              </a:solidFill>
              <a:latin typeface="Arial Black"/>
              <a:cs typeface="Arial Black"/>
            </a:endParaRPr>
          </a:p>
          <a:p>
            <a:pPr marL="12701">
              <a:spcBef>
                <a:spcPts val="850"/>
              </a:spcBef>
            </a:pPr>
            <a:endParaRPr sz="1400" dirty="0">
              <a:latin typeface="Arial Black"/>
              <a:cs typeface="Arial Black"/>
            </a:endParaRPr>
          </a:p>
          <a:p>
            <a:pPr algn="l"/>
            <a:r>
              <a:rPr lang="fr-FR" sz="1000" dirty="0">
                <a:solidFill>
                  <a:schemeClr val="accent1">
                    <a:lumMod val="75000"/>
                  </a:schemeClr>
                </a:solidFill>
              </a:rPr>
              <a:t>Pour ce 4</a:t>
            </a:r>
            <a:r>
              <a:rPr lang="fr-FR" sz="1000" baseline="30000" dirty="0">
                <a:solidFill>
                  <a:schemeClr val="accent1">
                    <a:lumMod val="75000"/>
                  </a:schemeClr>
                </a:solidFill>
              </a:rPr>
              <a:t>e</a:t>
            </a:r>
            <a:r>
              <a:rPr lang="fr-FR" sz="1000" dirty="0">
                <a:solidFill>
                  <a:schemeClr val="accent1">
                    <a:lumMod val="75000"/>
                  </a:schemeClr>
                </a:solidFill>
              </a:rPr>
              <a:t> Bulletin de Vielle Scientifique, nous citons l’article de nos collègues de Marseille concernant les violences sexuelles. </a:t>
            </a:r>
          </a:p>
          <a:p>
            <a:pPr algn="l"/>
            <a:r>
              <a:rPr lang="fr-FR" sz="1000" dirty="0">
                <a:solidFill>
                  <a:schemeClr val="accent1">
                    <a:lumMod val="75000"/>
                  </a:schemeClr>
                </a:solidFill>
              </a:rPr>
              <a:t>Les publications des équipes françaises restent encore trop peu nombreuses par rapport à la littérature scientifique provenant des pays anglo-saxons. </a:t>
            </a:r>
          </a:p>
          <a:p>
            <a:pPr algn="l"/>
            <a:endParaRPr lang="fr-FR" sz="1000" dirty="0">
              <a:solidFill>
                <a:schemeClr val="accent1">
                  <a:lumMod val="75000"/>
                </a:schemeClr>
              </a:solidFill>
            </a:endParaRPr>
          </a:p>
          <a:p>
            <a:pPr algn="l"/>
            <a:r>
              <a:rPr lang="fr-FR" sz="1000" dirty="0">
                <a:solidFill>
                  <a:schemeClr val="accent1">
                    <a:lumMod val="75000"/>
                  </a:schemeClr>
                </a:solidFill>
              </a:rPr>
              <a:t>La nouvelle organisation progressive des UAPED en réseau national devraient faciliter des études sur de grandes populations et nous permettre d’avancer dans la compréhension du phénomène de la maltraitance. </a:t>
            </a:r>
          </a:p>
          <a:p>
            <a:pPr algn="l"/>
            <a:r>
              <a:rPr lang="fr-FR" sz="1000" dirty="0">
                <a:solidFill>
                  <a:schemeClr val="accent1">
                    <a:lumMod val="75000"/>
                  </a:schemeClr>
                </a:solidFill>
              </a:rPr>
              <a:t>Deux articles insistent sur des sujets qui restent encore peu abordés dans le domaine de l’enfance en danger : les situations à risque des enfants en situation de handicap et/ou des enfants scolarisés à domicile. </a:t>
            </a:r>
          </a:p>
          <a:p>
            <a:pPr algn="l"/>
            <a:r>
              <a:rPr lang="fr-FR" sz="1000" dirty="0">
                <a:solidFill>
                  <a:schemeClr val="accent1">
                    <a:lumMod val="75000"/>
                  </a:schemeClr>
                </a:solidFill>
              </a:rPr>
              <a:t>Le dernier article cité s’est intéressé aux styles parentaux pouvant être liés à de la maltraitance afin de prendre en compte cette dimension dans les programmes de prévention et de soutien à la parentalité.</a:t>
            </a:r>
          </a:p>
          <a:p>
            <a:pPr algn="l"/>
            <a:endParaRPr lang="fr-FR" sz="1000" dirty="0">
              <a:solidFill>
                <a:schemeClr val="accent1">
                  <a:lumMod val="75000"/>
                </a:schemeClr>
              </a:solidFill>
            </a:endParaRPr>
          </a:p>
          <a:p>
            <a:pPr algn="l"/>
            <a:r>
              <a:rPr lang="fr-FR" sz="1000" dirty="0">
                <a:solidFill>
                  <a:schemeClr val="accent1">
                    <a:lumMod val="75000"/>
                  </a:schemeClr>
                </a:solidFill>
              </a:rPr>
              <a:t>Bonne lecture</a:t>
            </a:r>
          </a:p>
        </p:txBody>
      </p:sp>
      <p:sp>
        <p:nvSpPr>
          <p:cNvPr id="7" name="object 7"/>
          <p:cNvSpPr txBox="1"/>
          <p:nvPr/>
        </p:nvSpPr>
        <p:spPr>
          <a:xfrm>
            <a:off x="386900" y="9581075"/>
            <a:ext cx="1830070" cy="566822"/>
          </a:xfrm>
          <a:prstGeom prst="rect">
            <a:avLst/>
          </a:prstGeom>
        </p:spPr>
        <p:txBody>
          <a:bodyPr vert="horz" wrap="square" lIns="0" tIns="12700" rIns="0" bIns="0" rtlCol="0">
            <a:spAutoFit/>
          </a:bodyPr>
          <a:lstStyle/>
          <a:p>
            <a:pPr marL="12701">
              <a:spcBef>
                <a:spcPts val="100"/>
              </a:spcBef>
            </a:pPr>
            <a:r>
              <a:rPr sz="900" spc="-10" dirty="0">
                <a:solidFill>
                  <a:srgbClr val="006590"/>
                </a:solidFill>
                <a:latin typeface="Arial"/>
                <a:cs typeface="Arial"/>
              </a:rPr>
              <a:t>Amicalement,</a:t>
            </a:r>
            <a:endParaRPr sz="900" dirty="0">
              <a:latin typeface="Arial"/>
              <a:cs typeface="Arial"/>
            </a:endParaRPr>
          </a:p>
          <a:p>
            <a:pPr marL="12701"/>
            <a:r>
              <a:rPr sz="900" b="1" dirty="0">
                <a:solidFill>
                  <a:srgbClr val="006590"/>
                </a:solidFill>
                <a:latin typeface="Arial"/>
                <a:cs typeface="Arial"/>
              </a:rPr>
              <a:t>Pr</a:t>
            </a:r>
            <a:r>
              <a:rPr sz="900" b="1" spc="-65" dirty="0">
                <a:solidFill>
                  <a:srgbClr val="006590"/>
                </a:solidFill>
                <a:latin typeface="Arial"/>
                <a:cs typeface="Arial"/>
              </a:rPr>
              <a:t> </a:t>
            </a:r>
            <a:r>
              <a:rPr sz="900" b="1" dirty="0">
                <a:solidFill>
                  <a:srgbClr val="006590"/>
                </a:solidFill>
                <a:latin typeface="Arial"/>
                <a:cs typeface="Arial"/>
              </a:rPr>
              <a:t>Yves</a:t>
            </a:r>
            <a:r>
              <a:rPr sz="900" b="1" spc="-30" dirty="0">
                <a:solidFill>
                  <a:srgbClr val="006590"/>
                </a:solidFill>
                <a:latin typeface="Arial"/>
                <a:cs typeface="Arial"/>
              </a:rPr>
              <a:t> </a:t>
            </a:r>
            <a:r>
              <a:rPr sz="900" b="1" spc="-10" dirty="0">
                <a:solidFill>
                  <a:srgbClr val="006590"/>
                </a:solidFill>
                <a:latin typeface="Arial"/>
                <a:cs typeface="Arial"/>
              </a:rPr>
              <a:t>chaix</a:t>
            </a:r>
            <a:endParaRPr sz="900" dirty="0">
              <a:latin typeface="Arial"/>
              <a:cs typeface="Arial"/>
            </a:endParaRPr>
          </a:p>
          <a:p>
            <a:pPr marL="12701" marR="5080"/>
            <a:r>
              <a:rPr sz="900" dirty="0">
                <a:solidFill>
                  <a:srgbClr val="006590"/>
                </a:solidFill>
                <a:latin typeface="Arial"/>
                <a:cs typeface="Arial"/>
              </a:rPr>
              <a:t>Coordonnateur,</a:t>
            </a:r>
            <a:r>
              <a:rPr sz="900" spc="-40" dirty="0">
                <a:solidFill>
                  <a:srgbClr val="006590"/>
                </a:solidFill>
                <a:latin typeface="Arial"/>
                <a:cs typeface="Arial"/>
              </a:rPr>
              <a:t> </a:t>
            </a:r>
            <a:r>
              <a:rPr sz="900" dirty="0">
                <a:solidFill>
                  <a:srgbClr val="006590"/>
                </a:solidFill>
                <a:latin typeface="Arial"/>
                <a:cs typeface="Arial"/>
              </a:rPr>
              <a:t>EPRRED</a:t>
            </a:r>
            <a:r>
              <a:rPr sz="900" spc="-35" dirty="0">
                <a:solidFill>
                  <a:srgbClr val="006590"/>
                </a:solidFill>
                <a:latin typeface="Arial"/>
                <a:cs typeface="Arial"/>
              </a:rPr>
              <a:t> </a:t>
            </a:r>
            <a:r>
              <a:rPr sz="900" spc="-10" dirty="0">
                <a:solidFill>
                  <a:srgbClr val="006590"/>
                </a:solidFill>
                <a:latin typeface="Arial"/>
                <a:cs typeface="Arial"/>
              </a:rPr>
              <a:t>Occitanie Ouest</a:t>
            </a:r>
            <a:endParaRPr sz="900" dirty="0">
              <a:latin typeface="Arial"/>
              <a:cs typeface="Arial"/>
            </a:endParaRPr>
          </a:p>
        </p:txBody>
      </p:sp>
      <p:sp>
        <p:nvSpPr>
          <p:cNvPr id="8" name="object 8"/>
          <p:cNvSpPr txBox="1"/>
          <p:nvPr/>
        </p:nvSpPr>
        <p:spPr>
          <a:xfrm>
            <a:off x="2592000" y="2322364"/>
            <a:ext cx="4744721" cy="1010533"/>
          </a:xfrm>
          <a:prstGeom prst="rect">
            <a:avLst/>
          </a:prstGeom>
        </p:spPr>
        <p:txBody>
          <a:bodyPr vert="horz" wrap="square" lIns="0" tIns="12700" rIns="0" bIns="0" rtlCol="0">
            <a:spAutoFit/>
          </a:bodyPr>
          <a:lstStyle/>
          <a:p>
            <a:pPr algn="l">
              <a:spcAft>
                <a:spcPts val="0"/>
              </a:spcAft>
            </a:pPr>
            <a:r>
              <a:rPr sz="1600" dirty="0">
                <a:solidFill>
                  <a:srgbClr val="31936D"/>
                </a:solidFill>
                <a:latin typeface="Arial"/>
                <a:cs typeface="Arial"/>
              </a:rPr>
              <a:t>ARTICLE</a:t>
            </a:r>
            <a:r>
              <a:rPr sz="1600" spc="-25" dirty="0">
                <a:solidFill>
                  <a:srgbClr val="31936D"/>
                </a:solidFill>
                <a:latin typeface="Arial"/>
                <a:cs typeface="Arial"/>
              </a:rPr>
              <a:t> </a:t>
            </a:r>
            <a:r>
              <a:rPr sz="1600" dirty="0">
                <a:solidFill>
                  <a:srgbClr val="31936D"/>
                </a:solidFill>
                <a:latin typeface="Arial"/>
                <a:cs typeface="Arial"/>
              </a:rPr>
              <a:t>N°1</a:t>
            </a:r>
            <a:r>
              <a:rPr sz="1600" spc="-20" dirty="0">
                <a:solidFill>
                  <a:srgbClr val="31936D"/>
                </a:solidFill>
                <a:latin typeface="Arial"/>
                <a:cs typeface="Arial"/>
              </a:rPr>
              <a:t> </a:t>
            </a:r>
            <a:r>
              <a:rPr sz="1600" dirty="0">
                <a:solidFill>
                  <a:srgbClr val="31936D"/>
                </a:solidFill>
                <a:latin typeface="Arial"/>
                <a:cs typeface="Arial"/>
              </a:rPr>
              <a:t>:</a:t>
            </a:r>
            <a:r>
              <a:rPr sz="1600" spc="-25" dirty="0">
                <a:solidFill>
                  <a:srgbClr val="31936D"/>
                </a:solidFill>
                <a:latin typeface="Arial"/>
                <a:cs typeface="Arial"/>
              </a:rPr>
              <a:t> </a:t>
            </a:r>
            <a:r>
              <a:rPr lang="en-US" sz="1600" b="1" dirty="0">
                <a:solidFill>
                  <a:srgbClr val="31936D"/>
                </a:solidFill>
                <a:latin typeface="Arial" panose="020B0604020202020204" pitchFamily="34" charset="0"/>
                <a:ea typeface="Times New Roman" panose="02020603050405020304" pitchFamily="18" charset="0"/>
                <a:cs typeface="Arial" panose="020B0604020202020204" pitchFamily="34" charset="0"/>
              </a:rPr>
              <a:t>Child victims of intrafamilial sexual abuse: A retrospective study at the Forensic Unit.</a:t>
            </a:r>
            <a:endParaRPr lang="fr-FR" sz="1600" b="1" dirty="0">
              <a:solidFill>
                <a:srgbClr val="31936D"/>
              </a:solidFill>
              <a:latin typeface="Arial" panose="020B0604020202020204" pitchFamily="34" charset="0"/>
              <a:ea typeface="Times New Roman" panose="02020603050405020304" pitchFamily="18" charset="0"/>
              <a:cs typeface="Arial" panose="020B0604020202020204" pitchFamily="34" charset="0"/>
            </a:endParaRPr>
          </a:p>
          <a:p>
            <a:pPr marL="12701" marR="5080">
              <a:spcBef>
                <a:spcPts val="100"/>
              </a:spcBef>
            </a:pPr>
            <a:endParaRPr sz="1600" dirty="0">
              <a:solidFill>
                <a:srgbClr val="31936D"/>
              </a:solidFill>
              <a:latin typeface="Arial Black"/>
              <a:cs typeface="Arial Black"/>
            </a:endParaRPr>
          </a:p>
        </p:txBody>
      </p:sp>
      <p:sp>
        <p:nvSpPr>
          <p:cNvPr id="9" name="object 9"/>
          <p:cNvSpPr txBox="1"/>
          <p:nvPr/>
        </p:nvSpPr>
        <p:spPr>
          <a:xfrm>
            <a:off x="2664000" y="3114452"/>
            <a:ext cx="4688887" cy="628377"/>
          </a:xfrm>
          <a:prstGeom prst="rect">
            <a:avLst/>
          </a:prstGeom>
        </p:spPr>
        <p:txBody>
          <a:bodyPr vert="horz" wrap="square" lIns="0" tIns="12700" rIns="0" bIns="0" rtlCol="0">
            <a:spAutoFit/>
          </a:bodyPr>
          <a:lstStyle/>
          <a:p>
            <a:pPr algn="l">
              <a:spcAft>
                <a:spcPts val="0"/>
              </a:spcAft>
            </a:pPr>
            <a:r>
              <a:rPr lang="en-US" sz="1000" i="1" dirty="0">
                <a:latin typeface="Arial" panose="020B0604020202020204" pitchFamily="34" charset="0"/>
                <a:ea typeface="Times New Roman" panose="02020603050405020304" pitchFamily="18" charset="0"/>
                <a:cs typeface="Arial" panose="020B0604020202020204" pitchFamily="34" charset="0"/>
              </a:rPr>
              <a:t>Auteurs : </a:t>
            </a:r>
            <a:r>
              <a:rPr lang="en-US" sz="1000" i="1" dirty="0" err="1">
                <a:latin typeface="Arial" panose="020B0604020202020204" pitchFamily="34" charset="0"/>
                <a:ea typeface="Times New Roman" panose="02020603050405020304" pitchFamily="18" charset="0"/>
                <a:cs typeface="Arial" panose="020B0604020202020204" pitchFamily="34" charset="0"/>
              </a:rPr>
              <a:t>Tchouprikoff</a:t>
            </a:r>
            <a:r>
              <a:rPr lang="en-US" sz="1000" i="1" dirty="0">
                <a:latin typeface="Arial" panose="020B0604020202020204" pitchFamily="34" charset="0"/>
                <a:ea typeface="Times New Roman" panose="02020603050405020304" pitchFamily="18" charset="0"/>
                <a:cs typeface="Arial" panose="020B0604020202020204" pitchFamily="34" charset="0"/>
              </a:rPr>
              <a:t>  A, </a:t>
            </a:r>
            <a:r>
              <a:rPr lang="en-US" sz="1000" i="1" dirty="0" err="1">
                <a:latin typeface="Arial" panose="020B0604020202020204" pitchFamily="34" charset="0"/>
                <a:ea typeface="Times New Roman" panose="02020603050405020304" pitchFamily="18" charset="0"/>
                <a:cs typeface="Arial" panose="020B0604020202020204" pitchFamily="34" charset="0"/>
              </a:rPr>
              <a:t>Tuchtan</a:t>
            </a:r>
            <a:r>
              <a:rPr lang="en-US" sz="1000" i="1" dirty="0">
                <a:latin typeface="Arial" panose="020B0604020202020204" pitchFamily="34" charset="0"/>
                <a:ea typeface="Times New Roman" panose="02020603050405020304" pitchFamily="18" charset="0"/>
                <a:cs typeface="Arial" panose="020B0604020202020204" pitchFamily="34" charset="0"/>
              </a:rPr>
              <a:t> L , </a:t>
            </a:r>
            <a:r>
              <a:rPr lang="en-US" sz="1000" i="1" dirty="0" err="1">
                <a:latin typeface="Arial" panose="020B0604020202020204" pitchFamily="34" charset="0"/>
                <a:ea typeface="Times New Roman" panose="02020603050405020304" pitchFamily="18" charset="0"/>
                <a:cs typeface="Arial" panose="020B0604020202020204" pitchFamily="34" charset="0"/>
              </a:rPr>
              <a:t>Bosdure</a:t>
            </a:r>
            <a:r>
              <a:rPr lang="en-US" sz="1000" i="1" dirty="0">
                <a:latin typeface="Arial" panose="020B0604020202020204" pitchFamily="34" charset="0"/>
                <a:ea typeface="Times New Roman" panose="02020603050405020304" pitchFamily="18" charset="0"/>
                <a:cs typeface="Arial" panose="020B0604020202020204" pitchFamily="34" charset="0"/>
              </a:rPr>
              <a:t> E, Bresson V, </a:t>
            </a:r>
            <a:r>
              <a:rPr lang="en-US" sz="1000" i="1" dirty="0" err="1">
                <a:latin typeface="Arial" panose="020B0604020202020204" pitchFamily="34" charset="0"/>
                <a:ea typeface="Times New Roman" panose="02020603050405020304" pitchFamily="18" charset="0"/>
                <a:cs typeface="Arial" panose="020B0604020202020204" pitchFamily="34" charset="0"/>
              </a:rPr>
              <a:t>Borrione</a:t>
            </a:r>
            <a:r>
              <a:rPr lang="en-US" sz="1000" i="1" dirty="0">
                <a:latin typeface="Arial" panose="020B0604020202020204" pitchFamily="34" charset="0"/>
                <a:ea typeface="Times New Roman" panose="02020603050405020304" pitchFamily="18" charset="0"/>
                <a:cs typeface="Arial" panose="020B0604020202020204" pitchFamily="34" charset="0"/>
              </a:rPr>
              <a:t> C, </a:t>
            </a:r>
            <a:r>
              <a:rPr lang="en-US" sz="1000" i="1" dirty="0" err="1">
                <a:latin typeface="Arial" panose="020B0604020202020204" pitchFamily="34" charset="0"/>
                <a:ea typeface="Times New Roman" panose="02020603050405020304" pitchFamily="18" charset="0"/>
                <a:cs typeface="Arial" panose="020B0604020202020204" pitchFamily="34" charset="0"/>
              </a:rPr>
              <a:t>Piercecchi</a:t>
            </a:r>
            <a:r>
              <a:rPr lang="en-US" sz="1000" i="1" dirty="0">
                <a:latin typeface="Arial" panose="020B0604020202020204" pitchFamily="34" charset="0"/>
                <a:ea typeface="Times New Roman" panose="02020603050405020304" pitchFamily="18" charset="0"/>
                <a:cs typeface="Arial" panose="020B0604020202020204" pitchFamily="34" charset="0"/>
              </a:rPr>
              <a:t>-Marti MD.</a:t>
            </a:r>
          </a:p>
          <a:p>
            <a:pPr algn="l">
              <a:spcAft>
                <a:spcPts val="0"/>
              </a:spcAft>
            </a:pPr>
            <a:r>
              <a:rPr lang="en-US" sz="1000" i="1" dirty="0">
                <a:latin typeface="Arial" panose="020B0604020202020204" pitchFamily="34" charset="0"/>
                <a:ea typeface="Times New Roman" panose="02020603050405020304" pitchFamily="18" charset="0"/>
                <a:cs typeface="Arial" panose="020B0604020202020204" pitchFamily="34" charset="0"/>
              </a:rPr>
              <a:t>Archives de Pediatrie 2025 (Impact Factor : 1,3) - Apr;32(3):197-202. </a:t>
            </a:r>
          </a:p>
          <a:p>
            <a:pPr algn="l">
              <a:spcAft>
                <a:spcPts val="0"/>
              </a:spcAft>
            </a:pPr>
            <a:r>
              <a:rPr lang="en-US" sz="1000" i="1" dirty="0" err="1">
                <a:latin typeface="Arial" panose="020B0604020202020204" pitchFamily="34" charset="0"/>
                <a:ea typeface="Times New Roman" panose="02020603050405020304" pitchFamily="18" charset="0"/>
                <a:cs typeface="Arial" panose="020B0604020202020204" pitchFamily="34" charset="0"/>
              </a:rPr>
              <a:t>doi</a:t>
            </a:r>
            <a:r>
              <a:rPr lang="en-US" sz="1000" i="1" dirty="0">
                <a:latin typeface="Arial" panose="020B0604020202020204" pitchFamily="34" charset="0"/>
                <a:ea typeface="Times New Roman" panose="02020603050405020304" pitchFamily="18" charset="0"/>
                <a:cs typeface="Arial" panose="020B0604020202020204" pitchFamily="34" charset="0"/>
              </a:rPr>
              <a:t>: 10.1016/j.arcped.2025.01.005</a:t>
            </a:r>
            <a:endParaRPr lang="fr-FR" sz="1000" i="1"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object 11"/>
          <p:cNvSpPr txBox="1"/>
          <p:nvPr/>
        </p:nvSpPr>
        <p:spPr>
          <a:xfrm>
            <a:off x="2592000" y="3834532"/>
            <a:ext cx="4605262" cy="6761210"/>
          </a:xfrm>
          <a:prstGeom prst="rect">
            <a:avLst/>
          </a:prstGeom>
        </p:spPr>
        <p:txBody>
          <a:bodyPr vert="horz" wrap="square" lIns="0" tIns="16510" rIns="0" bIns="0" rtlCol="0">
            <a:spAutoFit/>
          </a:bodyPr>
          <a:lstStyle/>
          <a:p>
            <a:pPr marL="12701" algn="just">
              <a:spcBef>
                <a:spcPts val="130"/>
              </a:spcBef>
            </a:pPr>
            <a:r>
              <a:rPr lang="fr-FR" sz="900" b="1" dirty="0">
                <a:solidFill>
                  <a:srgbClr val="31936D"/>
                </a:solidFill>
                <a:latin typeface="Arial"/>
                <a:cs typeface="Arial"/>
              </a:rPr>
              <a:t>Il s’agit d’une étude française rétrospective, monocentrique réalisée par le service de médecine légale de Marseille visant à préciser les caractéristiques épidémiologiques des enfants vus pour violences sexuelles intrafamiliales.</a:t>
            </a:r>
          </a:p>
          <a:p>
            <a:pPr marL="12701" algn="just">
              <a:spcBef>
                <a:spcPts val="130"/>
              </a:spcBef>
            </a:pPr>
            <a:endParaRPr lang="fr-FR" sz="900" b="1" dirty="0">
              <a:solidFill>
                <a:srgbClr val="231F20"/>
              </a:solidFill>
              <a:latin typeface="Arial"/>
              <a:cs typeface="Arial"/>
            </a:endParaRPr>
          </a:p>
          <a:p>
            <a:pPr marL="12701" algn="just">
              <a:spcBef>
                <a:spcPts val="130"/>
              </a:spcBef>
            </a:pPr>
            <a:r>
              <a:rPr lang="fr-FR" sz="900" dirty="0">
                <a:solidFill>
                  <a:srgbClr val="231F20"/>
                </a:solidFill>
                <a:latin typeface="Arial"/>
                <a:cs typeface="Arial"/>
              </a:rPr>
              <a:t>Le constat de départ est :  </a:t>
            </a:r>
          </a:p>
          <a:p>
            <a:pPr marL="12701" algn="just">
              <a:spcBef>
                <a:spcPts val="130"/>
              </a:spcBef>
            </a:pPr>
            <a:r>
              <a:rPr lang="fr-FR" sz="900" dirty="0">
                <a:solidFill>
                  <a:srgbClr val="231F20"/>
                </a:solidFill>
                <a:latin typeface="Arial"/>
                <a:cs typeface="Arial"/>
              </a:rPr>
              <a:t>- En France, en 2020, près de 300 000 enfants font l’objet d’un suivi par les services de protection de l’enfance et près de 100 000 ont fait l’objet d’une saisine du juge des enfants. Parmi ces enfants, 40 000 sont victimes de violences sexuelles. </a:t>
            </a:r>
          </a:p>
          <a:p>
            <a:pPr marL="12701" algn="just">
              <a:spcBef>
                <a:spcPts val="130"/>
              </a:spcBef>
            </a:pPr>
            <a:r>
              <a:rPr lang="fr-FR" sz="900" dirty="0">
                <a:solidFill>
                  <a:srgbClr val="231F20"/>
                </a:solidFill>
                <a:latin typeface="Arial"/>
                <a:cs typeface="Arial"/>
              </a:rPr>
              <a:t>- Selon la CIVISE, c’est 160 000 enfants qui seraient victimes de violences sexuelles.</a:t>
            </a:r>
          </a:p>
          <a:p>
            <a:pPr marL="12701" algn="just">
              <a:spcBef>
                <a:spcPts val="130"/>
              </a:spcBef>
            </a:pPr>
            <a:r>
              <a:rPr lang="fr-FR" sz="900" dirty="0">
                <a:solidFill>
                  <a:srgbClr val="231F20"/>
                </a:solidFill>
                <a:latin typeface="Arial"/>
                <a:cs typeface="Arial"/>
              </a:rPr>
              <a:t>- Depuis 2016, on estime que les révélations de violences sexuelles ont augmenté de 45 %. Dans une enquête auprès d’adultes âgés entre 20 ans et 69 ans, 2,5 % des femmes et 0,3 % des hommes interrogés déclarent avoir été victimes de violences sexuelles pendant l’enfance. </a:t>
            </a:r>
          </a:p>
          <a:p>
            <a:pPr marL="12701" algn="just">
              <a:spcBef>
                <a:spcPts val="130"/>
              </a:spcBef>
            </a:pPr>
            <a:r>
              <a:rPr lang="fr-FR" sz="900" dirty="0">
                <a:solidFill>
                  <a:srgbClr val="231F20"/>
                </a:solidFill>
                <a:latin typeface="Arial"/>
                <a:cs typeface="Arial"/>
              </a:rPr>
              <a:t>- Pour ces enfants victimes, un repérage précoce pour minimiser les conséquences et proposer des prises en charge adaptées est important.</a:t>
            </a:r>
          </a:p>
          <a:p>
            <a:pPr marL="12701" algn="just">
              <a:spcBef>
                <a:spcPts val="130"/>
              </a:spcBef>
            </a:pPr>
            <a:r>
              <a:rPr lang="fr-FR" sz="900" dirty="0">
                <a:solidFill>
                  <a:srgbClr val="231F20"/>
                </a:solidFill>
                <a:latin typeface="Arial"/>
                <a:cs typeface="Arial"/>
              </a:rPr>
              <a:t>- Les services de médecine légale sont souvent sollicités dans ce contexte. </a:t>
            </a:r>
          </a:p>
          <a:p>
            <a:pPr marL="76837" marR="5080" indent="-64771" algn="just">
              <a:lnSpc>
                <a:spcPct val="103699"/>
              </a:lnSpc>
              <a:buChar char="-"/>
              <a:tabLst>
                <a:tab pos="76837" algn="l"/>
              </a:tabLst>
            </a:pPr>
            <a:endParaRPr lang="fr-FR" sz="900" i="1" spc="-10" dirty="0">
              <a:solidFill>
                <a:srgbClr val="231F20"/>
              </a:solidFill>
              <a:latin typeface="Arial"/>
              <a:cs typeface="Arial"/>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Le but principal de l’étude est de déterminer les caractéristiques sociodémographiques et épidémiologiques des enfants vus pour violences sexuelles et/ou suspicion dans un service de médecine légale.</a:t>
            </a:r>
          </a:p>
          <a:p>
            <a:pPr algn="just">
              <a:spcAft>
                <a:spcPts val="0"/>
              </a:spcAft>
            </a:pPr>
            <a:endParaRPr lang="fr-FR" sz="900" dirty="0">
              <a:solidFill>
                <a:srgbClr val="231F20"/>
              </a:solidFill>
              <a:latin typeface="Arial"/>
              <a:cs typeface="Arial"/>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Les auteurs ont inclus tous les enfants de moins de 18 ans vus pour violences sexuelles subies en intrafamilial entre janvier 2020 et mai 2022.</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Ainsi les auteurs ont pu inclure 245 enfants sur la période concernée.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Les principaux résultats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Ils s’agissaient de 190 filles et 55 garçons ;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L’âge moyen des garçons était de 6.5 ans et de 9.4 ans pour les filles, avec une majorité d’enfants entre 2 et 12 ans avec 161 enfants et &gt; 12 ans avec 82 enfants. Pour ces derniers dans 62 % des cas, les violences sexuelles avaient débuté avant 12 ans.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Dans les ¾ il s’agit de violences chroniques, commises par un homme dans 94%.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Il s’agit dans 58 % d’attouchements, 47 % de pénétration et 2% des cas d’autres types de violence (pornographie, voyeurisme,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Dans 93 cas les évènements sont survenus plus de 1 mois auparavant et l’examen retrouvait des lésions que chez 21 % des jeunes filles examinées avec des lésions anciennes. Aucune lésion récente n’a été objectivée.</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Les auteurs constatent également le très faible nombre de fois où une évaluation psycho-sociale a été réalisée (32%).</a:t>
            </a:r>
          </a:p>
          <a:p>
            <a:pPr marL="171450" indent="-171450" algn="just">
              <a:spcAft>
                <a:spcPts val="0"/>
              </a:spcAft>
              <a:buFontTx/>
              <a:buChar char="-"/>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Au vu de la faible fréquence des anomalies retrouvées lors de l’examen médico-légal, les équipes insistent sur l’importance du recueil de la parole de l’enfant avec des équipes multidisciplinaires formées, comme cela est proposé en France avec le développement des UAPED, où les auditions filmées par les enquêteurs sont possibles dans un environnement pédiatrique adapté. Les auteurs insistent également sur la nécessité d’évaluation psycho-sociale des situations afin de proposer des prises en charge adaptées.</a:t>
            </a:r>
          </a:p>
          <a:p>
            <a:pPr marL="12701" marR="5080" algn="just">
              <a:lnSpc>
                <a:spcPct val="103699"/>
              </a:lnSpc>
            </a:pPr>
            <a:endParaRPr lang="fr-FR" sz="900" dirty="0">
              <a:solidFill>
                <a:srgbClr val="231F20"/>
              </a:solidFill>
              <a:latin typeface="Arial"/>
              <a:cs typeface="Arial"/>
            </a:endParaRPr>
          </a:p>
          <a:p>
            <a:pPr marL="12701" marR="5080" algn="just">
              <a:lnSpc>
                <a:spcPct val="103699"/>
              </a:lnSpc>
            </a:pPr>
            <a:endParaRPr lang="fr-FR" sz="900" dirty="0">
              <a:latin typeface="Arial"/>
              <a:cs typeface="Arial"/>
            </a:endParaRPr>
          </a:p>
        </p:txBody>
      </p:sp>
      <p:pic>
        <p:nvPicPr>
          <p:cNvPr id="18" name="object 18"/>
          <p:cNvPicPr/>
          <p:nvPr/>
        </p:nvPicPr>
        <p:blipFill>
          <a:blip r:embed="rId3" cstate="print"/>
          <a:stretch>
            <a:fillRect/>
          </a:stretch>
        </p:blipFill>
        <p:spPr>
          <a:xfrm>
            <a:off x="7128000" y="10302626"/>
            <a:ext cx="216001" cy="216001"/>
          </a:xfrm>
          <a:prstGeom prst="rect">
            <a:avLst/>
          </a:prstGeom>
        </p:spPr>
      </p:pic>
      <p:sp>
        <p:nvSpPr>
          <p:cNvPr id="21" name="object 21"/>
          <p:cNvSpPr txBox="1"/>
          <p:nvPr/>
        </p:nvSpPr>
        <p:spPr>
          <a:xfrm>
            <a:off x="7189493" y="10315252"/>
            <a:ext cx="93345" cy="146194"/>
          </a:xfrm>
          <a:prstGeom prst="rect">
            <a:avLst/>
          </a:prstGeom>
        </p:spPr>
        <p:txBody>
          <a:bodyPr vert="horz" wrap="square" lIns="0" tIns="22860" rIns="0" bIns="0" rtlCol="0">
            <a:spAutoFit/>
          </a:bodyPr>
          <a:lstStyle/>
          <a:p>
            <a:pPr marL="12701">
              <a:spcBef>
                <a:spcPts val="180"/>
              </a:spcBef>
            </a:pPr>
            <a:r>
              <a:rPr sz="800" spc="-50" dirty="0">
                <a:solidFill>
                  <a:srgbClr val="FFFFFF"/>
                </a:solidFill>
                <a:latin typeface="Arial Black"/>
                <a:cs typeface="Arial Black"/>
              </a:rPr>
              <a:t>1</a:t>
            </a:r>
            <a:endParaRPr sz="800" dirty="0">
              <a:latin typeface="Arial Black"/>
              <a:cs typeface="Arial Black"/>
            </a:endParaRPr>
          </a:p>
        </p:txBody>
      </p:sp>
      <p:sp>
        <p:nvSpPr>
          <p:cNvPr id="22" name="ZoneTexte 21">
            <a:extLst>
              <a:ext uri="{FF2B5EF4-FFF2-40B4-BE49-F238E27FC236}">
                <a16:creationId xmlns:a16="http://schemas.microsoft.com/office/drawing/2014/main" id="{57CA9AB1-A744-EB90-E953-D804A1BF600A}"/>
              </a:ext>
            </a:extLst>
          </p:cNvPr>
          <p:cNvSpPr txBox="1"/>
          <p:nvPr/>
        </p:nvSpPr>
        <p:spPr>
          <a:xfrm>
            <a:off x="1339850" y="1980002"/>
            <a:ext cx="1828800" cy="276999"/>
          </a:xfrm>
          <a:prstGeom prst="rect">
            <a:avLst/>
          </a:prstGeom>
          <a:noFill/>
        </p:spPr>
        <p:txBody>
          <a:bodyPr wrap="square" rtlCol="0">
            <a:spAutoFit/>
          </a:bodyPr>
          <a:lstStyle/>
          <a:p>
            <a:r>
              <a:rPr lang="fr-FR" sz="1200" dirty="0">
                <a:solidFill>
                  <a:srgbClr val="FFFFFF"/>
                </a:solidFill>
                <a:latin typeface="Arial Black"/>
                <a:cs typeface="Arial Black"/>
              </a:rPr>
              <a:t>N°4</a:t>
            </a:r>
            <a:r>
              <a:rPr lang="fr-FR" sz="1200" spc="-85" dirty="0">
                <a:solidFill>
                  <a:srgbClr val="FFFFFF"/>
                </a:solidFill>
                <a:latin typeface="Arial Black"/>
                <a:cs typeface="Arial Black"/>
              </a:rPr>
              <a:t> </a:t>
            </a:r>
            <a:r>
              <a:rPr lang="fr-FR" sz="1200" b="1" dirty="0">
                <a:solidFill>
                  <a:srgbClr val="FFFFFF"/>
                </a:solidFill>
                <a:latin typeface="Arial"/>
                <a:cs typeface="Arial"/>
              </a:rPr>
              <a:t>-</a:t>
            </a:r>
            <a:r>
              <a:rPr lang="fr-FR" sz="1200" b="1" spc="-15" dirty="0">
                <a:solidFill>
                  <a:srgbClr val="FFFFFF"/>
                </a:solidFill>
                <a:latin typeface="Arial"/>
                <a:cs typeface="Arial"/>
              </a:rPr>
              <a:t> Juillet </a:t>
            </a:r>
            <a:r>
              <a:rPr lang="fr-FR" sz="1200" b="1" spc="-20" dirty="0">
                <a:solidFill>
                  <a:srgbClr val="FFFFFF"/>
                </a:solidFill>
                <a:latin typeface="Arial"/>
                <a:cs typeface="Arial"/>
              </a:rPr>
              <a:t>2025</a:t>
            </a:r>
            <a:endParaRPr lang="fr-FR" sz="1200" dirty="0">
              <a:latin typeface="Arial"/>
              <a:cs typeface="Arial"/>
            </a:endParaRPr>
          </a:p>
        </p:txBody>
      </p:sp>
      <p:sp>
        <p:nvSpPr>
          <p:cNvPr id="12" name="object 17">
            <a:extLst>
              <a:ext uri="{FF2B5EF4-FFF2-40B4-BE49-F238E27FC236}">
                <a16:creationId xmlns:a16="http://schemas.microsoft.com/office/drawing/2014/main" id="{87DE1FB0-5794-3813-AFC8-FAD3103F4216}"/>
              </a:ext>
            </a:extLst>
          </p:cNvPr>
          <p:cNvSpPr/>
          <p:nvPr/>
        </p:nvSpPr>
        <p:spPr>
          <a:xfrm>
            <a:off x="2592000" y="3168000"/>
            <a:ext cx="72009" cy="576064"/>
          </a:xfrm>
          <a:custGeom>
            <a:avLst/>
            <a:gdLst/>
            <a:ahLst/>
            <a:cxnLst/>
            <a:rect l="l" t="t" r="r" b="b"/>
            <a:pathLst>
              <a:path h="360044">
                <a:moveTo>
                  <a:pt x="0" y="0"/>
                </a:moveTo>
                <a:lnTo>
                  <a:pt x="0" y="359994"/>
                </a:lnTo>
              </a:path>
            </a:pathLst>
          </a:custGeom>
          <a:ln w="25400">
            <a:solidFill>
              <a:srgbClr val="31936D"/>
            </a:solidFill>
          </a:ln>
        </p:spPr>
        <p:txBody>
          <a:bodyPr wrap="square" lIns="0" tIns="0" rIns="0" bIns="0" rtlCol="0"/>
          <a:lstStyle/>
          <a:p>
            <a:endParaRPr dirty="0"/>
          </a:p>
        </p:txBody>
      </p:sp>
      <p:sp>
        <p:nvSpPr>
          <p:cNvPr id="6" name="object 18">
            <a:extLst>
              <a:ext uri="{FF2B5EF4-FFF2-40B4-BE49-F238E27FC236}">
                <a16:creationId xmlns:a16="http://schemas.microsoft.com/office/drawing/2014/main" id="{DEA054C8-1595-FCCF-2B2B-8B43D54C03CA}"/>
              </a:ext>
            </a:extLst>
          </p:cNvPr>
          <p:cNvSpPr txBox="1"/>
          <p:nvPr/>
        </p:nvSpPr>
        <p:spPr>
          <a:xfrm>
            <a:off x="527300" y="10231091"/>
            <a:ext cx="6406515" cy="196850"/>
          </a:xfrm>
          <a:prstGeom prst="rect">
            <a:avLst/>
          </a:prstGeom>
        </p:spPr>
        <p:txBody>
          <a:bodyPr vert="horz" wrap="square" lIns="0" tIns="0" rIns="0" bIns="0" rtlCol="0">
            <a:spAutoFit/>
          </a:bodyPr>
          <a:lstStyle/>
          <a:p>
            <a:pPr marL="12700">
              <a:lnSpc>
                <a:spcPts val="1425"/>
              </a:lnSpc>
              <a:tabLst>
                <a:tab pos="5952490" algn="l"/>
                <a:tab pos="6096635" algn="l"/>
              </a:tabLst>
            </a:pPr>
            <a:r>
              <a:rPr sz="1200" u="sng" dirty="0">
                <a:solidFill>
                  <a:srgbClr val="231F20"/>
                </a:solidFill>
                <a:uFill>
                  <a:solidFill>
                    <a:srgbClr val="006590"/>
                  </a:solidFill>
                </a:uFill>
                <a:latin typeface="Times New Roman"/>
                <a:cs typeface="Times New Roman"/>
              </a:rPr>
              <a:t>	</a:t>
            </a:r>
            <a:r>
              <a:rPr sz="1200" dirty="0">
                <a:solidFill>
                  <a:srgbClr val="231F20"/>
                </a:solidFill>
                <a:latin typeface="Times New Roman"/>
                <a:cs typeface="Times New Roman"/>
              </a:rPr>
              <a:t>	</a:t>
            </a:r>
            <a:r>
              <a:rPr sz="1200" spc="-10" dirty="0">
                <a:solidFill>
                  <a:srgbClr val="231F20"/>
                </a:solidFill>
                <a:latin typeface="Arial"/>
                <a:cs typeface="Arial"/>
              </a:rPr>
              <a:t>.../...</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sldNum" sz="quarter" idx="7"/>
          </p:nvPr>
        </p:nvSpPr>
        <p:spPr>
          <a:xfrm>
            <a:off x="17916252" y="10290648"/>
            <a:ext cx="394584" cy="146194"/>
          </a:xfrm>
          <a:prstGeom prst="rect">
            <a:avLst/>
          </a:prstGeom>
        </p:spPr>
        <p:txBody>
          <a:bodyPr vert="horz" wrap="square" lIns="0" tIns="22860" rIns="0" bIns="0" rtlCol="0">
            <a:spAutoFit/>
          </a:bodyPr>
          <a:lstStyle/>
          <a:p>
            <a:pPr marL="38101">
              <a:spcBef>
                <a:spcPts val="180"/>
              </a:spcBef>
            </a:pPr>
            <a:fld id="{81D60167-4931-47E6-BA6A-407CBD079E47}" type="slidenum">
              <a:rPr spc="-50" dirty="0"/>
              <a:pPr marL="38101">
                <a:spcBef>
                  <a:spcPts val="180"/>
                </a:spcBef>
              </a:pPr>
              <a:t>2</a:t>
            </a:fld>
            <a:endParaRPr spc="-50" dirty="0"/>
          </a:p>
        </p:txBody>
      </p:sp>
      <p:sp>
        <p:nvSpPr>
          <p:cNvPr id="3" name="object 5">
            <a:extLst>
              <a:ext uri="{FF2B5EF4-FFF2-40B4-BE49-F238E27FC236}">
                <a16:creationId xmlns:a16="http://schemas.microsoft.com/office/drawing/2014/main" id="{549C7A4C-91B1-B361-8EA0-BD4CB2258942}"/>
              </a:ext>
            </a:extLst>
          </p:cNvPr>
          <p:cNvSpPr/>
          <p:nvPr/>
        </p:nvSpPr>
        <p:spPr>
          <a:xfrm>
            <a:off x="537890" y="1696358"/>
            <a:ext cx="72008" cy="432048"/>
          </a:xfrm>
          <a:custGeom>
            <a:avLst/>
            <a:gdLst/>
            <a:ahLst/>
            <a:cxnLst/>
            <a:rect l="l" t="t" r="r" b="b"/>
            <a:pathLst>
              <a:path h="360044">
                <a:moveTo>
                  <a:pt x="0" y="0"/>
                </a:moveTo>
                <a:lnTo>
                  <a:pt x="0" y="359994"/>
                </a:lnTo>
              </a:path>
            </a:pathLst>
          </a:custGeom>
          <a:ln w="25400">
            <a:solidFill>
              <a:srgbClr val="31936D"/>
            </a:solidFill>
          </a:ln>
        </p:spPr>
        <p:txBody>
          <a:bodyPr wrap="square" lIns="0" tIns="0" rIns="0" bIns="0" rtlCol="0"/>
          <a:lstStyle/>
          <a:p>
            <a:endParaRPr/>
          </a:p>
        </p:txBody>
      </p:sp>
      <p:sp>
        <p:nvSpPr>
          <p:cNvPr id="11" name="object 6">
            <a:extLst>
              <a:ext uri="{FF2B5EF4-FFF2-40B4-BE49-F238E27FC236}">
                <a16:creationId xmlns:a16="http://schemas.microsoft.com/office/drawing/2014/main" id="{9E229B92-5E4E-0CC7-5C40-62585B9CE436}"/>
              </a:ext>
            </a:extLst>
          </p:cNvPr>
          <p:cNvSpPr txBox="1"/>
          <p:nvPr/>
        </p:nvSpPr>
        <p:spPr>
          <a:xfrm>
            <a:off x="540000" y="1030137"/>
            <a:ext cx="6478610" cy="1797928"/>
          </a:xfrm>
          <a:prstGeom prst="rect">
            <a:avLst/>
          </a:prstGeom>
        </p:spPr>
        <p:txBody>
          <a:bodyPr vert="horz" wrap="square" lIns="0" tIns="12700" rIns="0" bIns="0" rtlCol="0">
            <a:spAutoFit/>
          </a:bodyPr>
          <a:lstStyle/>
          <a:p>
            <a:pPr algn="just">
              <a:spcAft>
                <a:spcPts val="0"/>
              </a:spcAft>
            </a:pPr>
            <a:r>
              <a:rPr sz="1600" dirty="0">
                <a:solidFill>
                  <a:srgbClr val="31936D"/>
                </a:solidFill>
                <a:latin typeface="Arial"/>
                <a:cs typeface="Arial"/>
              </a:rPr>
              <a:t>ARTICLE</a:t>
            </a:r>
            <a:r>
              <a:rPr sz="1600" spc="-20" dirty="0">
                <a:solidFill>
                  <a:srgbClr val="31936D"/>
                </a:solidFill>
                <a:latin typeface="Arial"/>
                <a:cs typeface="Arial"/>
              </a:rPr>
              <a:t> </a:t>
            </a:r>
            <a:r>
              <a:rPr sz="1600" dirty="0">
                <a:solidFill>
                  <a:srgbClr val="31936D"/>
                </a:solidFill>
                <a:latin typeface="Arial"/>
                <a:cs typeface="Arial"/>
              </a:rPr>
              <a:t>N°2</a:t>
            </a:r>
            <a:r>
              <a:rPr sz="1600" spc="-20" dirty="0">
                <a:solidFill>
                  <a:srgbClr val="31936D"/>
                </a:solidFill>
                <a:latin typeface="Arial"/>
                <a:cs typeface="Arial"/>
              </a:rPr>
              <a:t> </a:t>
            </a:r>
            <a:r>
              <a:rPr sz="1600" dirty="0">
                <a:solidFill>
                  <a:srgbClr val="31936D"/>
                </a:solidFill>
                <a:latin typeface="Arial"/>
                <a:cs typeface="Arial"/>
              </a:rPr>
              <a:t>:</a:t>
            </a:r>
            <a:r>
              <a:rPr sz="1600" spc="-20" dirty="0">
                <a:solidFill>
                  <a:srgbClr val="31936D"/>
                </a:solidFill>
                <a:latin typeface="Arial"/>
                <a:cs typeface="Arial"/>
              </a:rPr>
              <a:t> </a:t>
            </a:r>
            <a:r>
              <a:rPr lang="en-US" sz="1600" b="1" dirty="0">
                <a:solidFill>
                  <a:srgbClr val="31936D"/>
                </a:solidFill>
                <a:latin typeface="Arial" panose="020B0604020202020204" pitchFamily="34" charset="0"/>
                <a:ea typeface="Times New Roman" panose="02020603050405020304" pitchFamily="18" charset="0"/>
                <a:cs typeface="Arial" panose="020B0604020202020204" pitchFamily="34" charset="0"/>
              </a:rPr>
              <a:t>Homeschooling and child maltreatment: A review of the regulatory context and research evidence in the United States</a:t>
            </a:r>
          </a:p>
          <a:p>
            <a:pPr algn="just">
              <a:spcAft>
                <a:spcPts val="0"/>
              </a:spcAft>
            </a:pPr>
            <a:endParaRPr lang="en-US" sz="1400" b="1" dirty="0">
              <a:solidFill>
                <a:srgbClr val="31936D"/>
              </a:solidFill>
              <a:latin typeface="Arial" panose="020B0604020202020204" pitchFamily="34" charset="0"/>
              <a:ea typeface="Times New Roman" panose="02020603050405020304" pitchFamily="18" charset="0"/>
              <a:cs typeface="Arial" panose="020B0604020202020204" pitchFamily="34" charset="0"/>
            </a:endParaRPr>
          </a:p>
          <a:p>
            <a:pPr lvl="2"/>
            <a:r>
              <a:rPr lang="fr-FR" sz="1600" dirty="0">
                <a:solidFill>
                  <a:srgbClr val="000000"/>
                </a:solidFill>
                <a:latin typeface="Times New Roman" panose="02020603050405020304" pitchFamily="18"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algn="just">
              <a:spcAft>
                <a:spcPts val="0"/>
              </a:spcAft>
            </a:pPr>
            <a:endParaRPr lang="fr-FR" sz="900" b="1" dirty="0">
              <a:solidFill>
                <a:srgbClr val="31936D"/>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FR" sz="900" b="1" dirty="0">
              <a:solidFill>
                <a:srgbClr val="31936D"/>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solidFill>
                  <a:srgbClr val="31936D"/>
                </a:solidFill>
                <a:latin typeface="Arial" panose="020B0604020202020204" pitchFamily="34" charset="0"/>
                <a:ea typeface="Times New Roman" panose="02020603050405020304" pitchFamily="18" charset="0"/>
                <a:cs typeface="Arial" panose="020B0604020202020204" pitchFamily="34" charset="0"/>
              </a:rPr>
              <a:t>Il s’agit d’une revue réalisée par le département de sociologie de l’université américaine de Pennsylvanie, posant la question des liens entre la scolarisation à domicile et le risque de maltraitance, en reprenant les publications sur ce thème dans la littérature scientifique et en regardant les modalités de mise en place de ce type de scolarité aux USA selon les états. </a:t>
            </a:r>
          </a:p>
        </p:txBody>
      </p:sp>
      <p:sp>
        <p:nvSpPr>
          <p:cNvPr id="12" name="object 7">
            <a:extLst>
              <a:ext uri="{FF2B5EF4-FFF2-40B4-BE49-F238E27FC236}">
                <a16:creationId xmlns:a16="http://schemas.microsoft.com/office/drawing/2014/main" id="{80CAC903-9784-C623-3D71-1A2EC7685A88}"/>
              </a:ext>
            </a:extLst>
          </p:cNvPr>
          <p:cNvSpPr txBox="1"/>
          <p:nvPr/>
        </p:nvSpPr>
        <p:spPr>
          <a:xfrm>
            <a:off x="540000" y="3035746"/>
            <a:ext cx="3128400" cy="7199664"/>
          </a:xfrm>
          <a:prstGeom prst="rect">
            <a:avLst/>
          </a:prstGeom>
        </p:spPr>
        <p:txBody>
          <a:bodyPr vert="horz" wrap="square" lIns="0" tIns="12700" rIns="0" bIns="0" rtlCol="0">
            <a:noAutofit/>
          </a:bodyPr>
          <a:lstStyle/>
          <a:p>
            <a:pPr lvl="0"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Le constat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On assiste depuis quelques années et notamment depuis la pandémie du COVID à la résurgence de la scolarité des enfants à domicile bien que difficile encore à quantifier de manière précise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Selon l’UNESCO en 2018, 1/6ième des enfants dans le monde ne seraient pas scolarisés à l’école, soit 258,4 millions d’enfants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La législation de la scolarité à domicile est variable selon les pays, interdite dans certains. Les pays comme les USA, la Grande Bretagne, le Canada et l’Australie ont le plus fort taux de scolarité à domicile. Les raisons sont variables :  académiques, sociales, religieuses ….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Aux USA par exemple les chiffres des enfants scolarisés à domicile âgés entre 5 et 17 ans étaient approximativement de 1,5 million en 2019, et ils seraient de 3,5 millions d’enfants entre 2023 et 2024 avec une forte augmentation depuis la période COVID.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Les modalités et la régulation de la scolarité à domicile sont très variables aux USA d’un état à l’autre</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Les graves cas de maltraitance rapportés récemment chez des enfants scolarisés à domicile ont fait prendre conscience des risques de telles pratiques et la nécessité d’une meilleure régulation de ce type de scolarisation </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Actuellement on manque de données sur la fréquence exacte du phénomène, mais les quelques données disponibles montrent un taux de mortalité chez les enfants scolarisés à domicile plus élevé que celui attendu</a:t>
            </a:r>
          </a:p>
          <a:p>
            <a:pPr lvl="0"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Un lien est établi entre le stress parental, l’isolement social et la maltraitance. Dans une situation de scolarisation à domicile avec de manière plus fréquente des enfants avec troubles du comportement et/ou handicap générant du stress, le risque de maltraitance pourrait être plus élevé </a:t>
            </a:r>
          </a:p>
          <a:p>
            <a:pPr marL="81918" marR="5080" indent="-69852" algn="just">
              <a:buChar char="-"/>
              <a:tabLst>
                <a:tab pos="81918" algn="l"/>
              </a:tabLst>
            </a:pPr>
            <a:endParaRPr lang="fr-FR" sz="900" i="1" spc="-10" dirty="0">
              <a:solidFill>
                <a:srgbClr val="231F20"/>
              </a:solidFill>
              <a:latin typeface="Arial"/>
              <a:cs typeface="Arial"/>
            </a:endParaRPr>
          </a:p>
          <a:p>
            <a:pPr marL="12065" marR="5080" algn="just">
              <a:tabLst>
                <a:tab pos="81918" algn="l"/>
              </a:tabLst>
            </a:pPr>
            <a:r>
              <a:rPr lang="fr-FR" sz="900" b="1" spc="-10" dirty="0">
                <a:solidFill>
                  <a:srgbClr val="231F20"/>
                </a:solidFill>
                <a:latin typeface="Arial"/>
                <a:cs typeface="Arial"/>
              </a:rPr>
              <a:t>Quelques éléments du débat public conflictuel actuellement aux USA concernant la scolarité à domicile : </a:t>
            </a:r>
          </a:p>
          <a:p>
            <a:pPr marL="12065" marR="5080" algn="just">
              <a:tabLst>
                <a:tab pos="81918" algn="l"/>
              </a:tabLst>
            </a:pPr>
            <a:r>
              <a:rPr lang="fr-FR" sz="900" spc="-10" dirty="0">
                <a:solidFill>
                  <a:srgbClr val="231F20"/>
                </a:solidFill>
                <a:latin typeface="Arial"/>
                <a:cs typeface="Arial"/>
              </a:rPr>
              <a:t>-	Pour certains professionnels, en scolarisant leurs enfants à domicile, les parents sortent volontairement leurs enfants du système institutionnel qui permet le repérage de la maltraitance. Pour d’autres, la scolarisation à domicile est une forme de négligences, </a:t>
            </a:r>
            <a:r>
              <a:rPr lang="fr-FR" sz="900" spc="-10" dirty="0" err="1">
                <a:solidFill>
                  <a:srgbClr val="231F20"/>
                </a:solidFill>
                <a:latin typeface="Arial"/>
                <a:cs typeface="Arial"/>
              </a:rPr>
              <a:t>ie</a:t>
            </a:r>
            <a:r>
              <a:rPr lang="fr-FR" sz="900" spc="-10" dirty="0">
                <a:solidFill>
                  <a:srgbClr val="231F20"/>
                </a:solidFill>
                <a:latin typeface="Arial"/>
                <a:cs typeface="Arial"/>
              </a:rPr>
              <a:t> négligence éducationnelle</a:t>
            </a:r>
          </a:p>
          <a:p>
            <a:pPr marL="12065" marR="5080" algn="just">
              <a:tabLst>
                <a:tab pos="81918" algn="l"/>
              </a:tabLst>
            </a:pPr>
            <a:r>
              <a:rPr lang="fr-FR" sz="900" spc="-10" dirty="0">
                <a:solidFill>
                  <a:srgbClr val="231F20"/>
                </a:solidFill>
                <a:latin typeface="Arial"/>
                <a:cs typeface="Arial"/>
              </a:rPr>
              <a:t>-	Pour les plus modérés, la scolarisation à domicile en isolant les enfants augmente le risque pour certains enfants dit en risque mais ne concerne pas l’ensemble des parents choisissant cette forme de scolarité.</a:t>
            </a:r>
          </a:p>
          <a:p>
            <a:pPr marL="12065" marR="5080" algn="just">
              <a:tabLst>
                <a:tab pos="81918" algn="l"/>
              </a:tabLst>
            </a:pPr>
            <a:r>
              <a:rPr lang="fr-FR" sz="900" spc="-10" dirty="0">
                <a:solidFill>
                  <a:srgbClr val="231F20"/>
                </a:solidFill>
                <a:latin typeface="Arial"/>
                <a:cs typeface="Arial"/>
              </a:rPr>
              <a:t>-	Inversement les défenseurs de la scolarité à domicile demandent le droit de choisir comment élever et éduquer son enfant, soulignent l’absence d’évidence claire de lien entre scolarité à domicile et maltraitance, dénoncent la stigmatisation de ces parents qui choisissent la scolarité à domicile et qui pour la majorité d’</a:t>
            </a:r>
            <a:r>
              <a:rPr lang="fr-FR" sz="900" spc="-10" dirty="0" err="1">
                <a:solidFill>
                  <a:srgbClr val="231F20"/>
                </a:solidFill>
                <a:latin typeface="Arial"/>
                <a:cs typeface="Arial"/>
              </a:rPr>
              <a:t>entre-eux</a:t>
            </a:r>
            <a:r>
              <a:rPr lang="fr-FR" sz="900" spc="-10" dirty="0">
                <a:solidFill>
                  <a:srgbClr val="231F20"/>
                </a:solidFill>
                <a:latin typeface="Arial"/>
                <a:cs typeface="Arial"/>
              </a:rPr>
              <a:t> ne maltraitent pas leurs enfants. </a:t>
            </a:r>
          </a:p>
          <a:p>
            <a:pPr marL="81918" marR="5080" indent="-69852" algn="just">
              <a:buChar char="-"/>
              <a:tabLst>
                <a:tab pos="81918" algn="l"/>
              </a:tabLst>
            </a:pPr>
            <a:endParaRPr sz="900" dirty="0">
              <a:latin typeface="Arial"/>
              <a:cs typeface="Arial"/>
            </a:endParaRPr>
          </a:p>
        </p:txBody>
      </p:sp>
      <p:grpSp>
        <p:nvGrpSpPr>
          <p:cNvPr id="27" name="Groupe 26">
            <a:extLst>
              <a:ext uri="{FF2B5EF4-FFF2-40B4-BE49-F238E27FC236}">
                <a16:creationId xmlns:a16="http://schemas.microsoft.com/office/drawing/2014/main" id="{374181AF-A31C-0BD1-42FD-10CBFB000BE7}"/>
              </a:ext>
            </a:extLst>
          </p:cNvPr>
          <p:cNvGrpSpPr/>
          <p:nvPr/>
        </p:nvGrpSpPr>
        <p:grpSpPr>
          <a:xfrm>
            <a:off x="544773" y="162124"/>
            <a:ext cx="6473837" cy="760220"/>
            <a:chOff x="465882" y="162124"/>
            <a:chExt cx="6473837" cy="760220"/>
          </a:xfrm>
        </p:grpSpPr>
        <p:grpSp>
          <p:nvGrpSpPr>
            <p:cNvPr id="28" name="Groupe 27">
              <a:extLst>
                <a:ext uri="{FF2B5EF4-FFF2-40B4-BE49-F238E27FC236}">
                  <a16:creationId xmlns:a16="http://schemas.microsoft.com/office/drawing/2014/main" id="{C7E333AD-D714-FF02-1989-8881715F9BA9}"/>
                </a:ext>
              </a:extLst>
            </p:cNvPr>
            <p:cNvGrpSpPr/>
            <p:nvPr/>
          </p:nvGrpSpPr>
          <p:grpSpPr>
            <a:xfrm>
              <a:off x="465882" y="162124"/>
              <a:ext cx="6473837" cy="760220"/>
              <a:chOff x="546355" y="280972"/>
              <a:chExt cx="6473837" cy="760220"/>
            </a:xfrm>
          </p:grpSpPr>
          <p:grpSp>
            <p:nvGrpSpPr>
              <p:cNvPr id="30" name="object 5">
                <a:extLst>
                  <a:ext uri="{FF2B5EF4-FFF2-40B4-BE49-F238E27FC236}">
                    <a16:creationId xmlns:a16="http://schemas.microsoft.com/office/drawing/2014/main" id="{96A13E53-FDC8-2506-8D05-5EC327DD9E19}"/>
                  </a:ext>
                </a:extLst>
              </p:cNvPr>
              <p:cNvGrpSpPr/>
              <p:nvPr/>
            </p:nvGrpSpPr>
            <p:grpSpPr>
              <a:xfrm>
                <a:off x="546355" y="341267"/>
                <a:ext cx="6473837" cy="639956"/>
                <a:chOff x="546355" y="360004"/>
                <a:chExt cx="6473843" cy="838835"/>
              </a:xfrm>
            </p:grpSpPr>
            <p:sp>
              <p:nvSpPr>
                <p:cNvPr id="36" name="object 6">
                  <a:extLst>
                    <a:ext uri="{FF2B5EF4-FFF2-40B4-BE49-F238E27FC236}">
                      <a16:creationId xmlns:a16="http://schemas.microsoft.com/office/drawing/2014/main" id="{2600A1DD-1D68-238B-E835-F4B8E1384547}"/>
                    </a:ext>
                  </a:extLst>
                </p:cNvPr>
                <p:cNvSpPr/>
                <p:nvPr/>
              </p:nvSpPr>
              <p:spPr>
                <a:xfrm>
                  <a:off x="546355" y="366352"/>
                  <a:ext cx="3312371" cy="826135"/>
                </a:xfrm>
                <a:custGeom>
                  <a:avLst/>
                  <a:gdLst/>
                  <a:ahLst/>
                  <a:cxnLst/>
                  <a:rect l="l" t="t" r="r" b="b"/>
                  <a:pathLst>
                    <a:path w="4112260" h="826135">
                      <a:moveTo>
                        <a:pt x="4112044" y="0"/>
                      </a:moveTo>
                      <a:lnTo>
                        <a:pt x="4112044" y="826096"/>
                      </a:lnTo>
                      <a:lnTo>
                        <a:pt x="146050" y="826096"/>
                      </a:lnTo>
                      <a:lnTo>
                        <a:pt x="99932" y="818638"/>
                      </a:lnTo>
                      <a:lnTo>
                        <a:pt x="59845" y="797880"/>
                      </a:lnTo>
                      <a:lnTo>
                        <a:pt x="28213" y="766245"/>
                      </a:lnTo>
                      <a:lnTo>
                        <a:pt x="7457" y="726159"/>
                      </a:lnTo>
                      <a:lnTo>
                        <a:pt x="0" y="680046"/>
                      </a:lnTo>
                      <a:lnTo>
                        <a:pt x="0" y="146050"/>
                      </a:lnTo>
                      <a:lnTo>
                        <a:pt x="7457" y="99937"/>
                      </a:lnTo>
                      <a:lnTo>
                        <a:pt x="28213" y="59851"/>
                      </a:lnTo>
                      <a:lnTo>
                        <a:pt x="59845" y="28216"/>
                      </a:lnTo>
                      <a:lnTo>
                        <a:pt x="99932" y="7458"/>
                      </a:lnTo>
                      <a:lnTo>
                        <a:pt x="146050" y="0"/>
                      </a:lnTo>
                      <a:lnTo>
                        <a:pt x="4112044" y="0"/>
                      </a:lnTo>
                      <a:close/>
                    </a:path>
                  </a:pathLst>
                </a:custGeom>
                <a:ln w="12700">
                  <a:solidFill>
                    <a:srgbClr val="006590"/>
                  </a:solidFill>
                </a:ln>
              </p:spPr>
              <p:txBody>
                <a:bodyPr wrap="square" lIns="0" tIns="0" rIns="0" bIns="0" rtlCol="0"/>
                <a:lstStyle/>
                <a:p>
                  <a:endParaRPr/>
                </a:p>
              </p:txBody>
            </p:sp>
            <p:sp>
              <p:nvSpPr>
                <p:cNvPr id="37" name="object 7">
                  <a:extLst>
                    <a:ext uri="{FF2B5EF4-FFF2-40B4-BE49-F238E27FC236}">
                      <a16:creationId xmlns:a16="http://schemas.microsoft.com/office/drawing/2014/main" id="{C8D80BD9-2E77-5F64-68AF-DB6D651FD0FF}"/>
                    </a:ext>
                  </a:extLst>
                </p:cNvPr>
                <p:cNvSpPr/>
                <p:nvPr/>
              </p:nvSpPr>
              <p:spPr>
                <a:xfrm>
                  <a:off x="3783216" y="360004"/>
                  <a:ext cx="3236982" cy="838835"/>
                </a:xfrm>
                <a:custGeom>
                  <a:avLst/>
                  <a:gdLst/>
                  <a:ahLst/>
                  <a:cxnLst/>
                  <a:rect l="l" t="t" r="r" b="b"/>
                  <a:pathLst>
                    <a:path w="4140200" h="838835">
                      <a:moveTo>
                        <a:pt x="3987596" y="0"/>
                      </a:moveTo>
                      <a:lnTo>
                        <a:pt x="0" y="0"/>
                      </a:lnTo>
                      <a:lnTo>
                        <a:pt x="0" y="838796"/>
                      </a:lnTo>
                      <a:lnTo>
                        <a:pt x="3987596" y="838796"/>
                      </a:lnTo>
                      <a:lnTo>
                        <a:pt x="4035769" y="831028"/>
                      </a:lnTo>
                      <a:lnTo>
                        <a:pt x="4077605" y="809394"/>
                      </a:lnTo>
                      <a:lnTo>
                        <a:pt x="4110594" y="776405"/>
                      </a:lnTo>
                      <a:lnTo>
                        <a:pt x="4132228" y="734569"/>
                      </a:lnTo>
                      <a:lnTo>
                        <a:pt x="4139996" y="686396"/>
                      </a:lnTo>
                      <a:lnTo>
                        <a:pt x="4139996" y="152400"/>
                      </a:lnTo>
                      <a:lnTo>
                        <a:pt x="4132228" y="104231"/>
                      </a:lnTo>
                      <a:lnTo>
                        <a:pt x="4110594" y="62396"/>
                      </a:lnTo>
                      <a:lnTo>
                        <a:pt x="4077605" y="29405"/>
                      </a:lnTo>
                      <a:lnTo>
                        <a:pt x="4035769" y="7769"/>
                      </a:lnTo>
                      <a:lnTo>
                        <a:pt x="3987596" y="0"/>
                      </a:lnTo>
                      <a:close/>
                    </a:path>
                  </a:pathLst>
                </a:custGeom>
                <a:solidFill>
                  <a:srgbClr val="31936D"/>
                </a:solidFill>
              </p:spPr>
              <p:txBody>
                <a:bodyPr wrap="square" lIns="0" tIns="0" rIns="0" bIns="0" rtlCol="0"/>
                <a:lstStyle/>
                <a:p>
                  <a:endParaRPr/>
                </a:p>
              </p:txBody>
            </p:sp>
          </p:grpSp>
          <p:sp>
            <p:nvSpPr>
              <p:cNvPr id="31" name="object 10">
                <a:extLst>
                  <a:ext uri="{FF2B5EF4-FFF2-40B4-BE49-F238E27FC236}">
                    <a16:creationId xmlns:a16="http://schemas.microsoft.com/office/drawing/2014/main" id="{D845290B-492F-F874-3F84-C6131F40FD77}"/>
                  </a:ext>
                </a:extLst>
              </p:cNvPr>
              <p:cNvSpPr txBox="1"/>
              <p:nvPr/>
            </p:nvSpPr>
            <p:spPr>
              <a:xfrm>
                <a:off x="681906" y="450904"/>
                <a:ext cx="2911680" cy="444737"/>
              </a:xfrm>
              <a:prstGeom prst="rect">
                <a:avLst/>
              </a:prstGeom>
            </p:spPr>
            <p:txBody>
              <a:bodyPr vert="horz" wrap="square" lIns="0" tIns="12700" rIns="0" bIns="0" rtlCol="0">
                <a:spAutoFit/>
              </a:bodyPr>
              <a:lstStyle/>
              <a:p>
                <a:pPr marL="12701" marR="276868">
                  <a:lnSpc>
                    <a:spcPct val="102600"/>
                  </a:lnSpc>
                  <a:spcBef>
                    <a:spcPts val="100"/>
                  </a:spcBef>
                </a:pPr>
                <a:r>
                  <a:rPr sz="1000" dirty="0">
                    <a:solidFill>
                      <a:srgbClr val="006590"/>
                    </a:solidFill>
                    <a:latin typeface="Arial"/>
                    <a:cs typeface="Arial"/>
                  </a:rPr>
                  <a:t>EPRRED</a:t>
                </a:r>
                <a:r>
                  <a:rPr sz="1000" spc="75" dirty="0">
                    <a:solidFill>
                      <a:srgbClr val="006590"/>
                    </a:solidFill>
                    <a:latin typeface="Arial"/>
                    <a:cs typeface="Arial"/>
                  </a:rPr>
                  <a:t> </a:t>
                </a:r>
                <a:r>
                  <a:rPr sz="1000" dirty="0">
                    <a:solidFill>
                      <a:srgbClr val="006590"/>
                    </a:solidFill>
                    <a:latin typeface="Arial"/>
                    <a:cs typeface="Arial"/>
                  </a:rPr>
                  <a:t>Occitanie</a:t>
                </a:r>
                <a:r>
                  <a:rPr sz="1000" spc="75" dirty="0">
                    <a:solidFill>
                      <a:srgbClr val="006590"/>
                    </a:solidFill>
                    <a:latin typeface="Arial"/>
                    <a:cs typeface="Arial"/>
                  </a:rPr>
                  <a:t> </a:t>
                </a:r>
                <a:r>
                  <a:rPr sz="1000" dirty="0">
                    <a:solidFill>
                      <a:srgbClr val="006590"/>
                    </a:solidFill>
                    <a:latin typeface="Arial"/>
                    <a:cs typeface="Arial"/>
                  </a:rPr>
                  <a:t>Ouest</a:t>
                </a:r>
                <a:r>
                  <a:rPr sz="1000" spc="75" dirty="0">
                    <a:solidFill>
                      <a:srgbClr val="006590"/>
                    </a:solidFill>
                    <a:latin typeface="Arial"/>
                    <a:cs typeface="Arial"/>
                  </a:rPr>
                  <a:t> </a:t>
                </a:r>
                <a:r>
                  <a:rPr sz="1000" dirty="0">
                    <a:solidFill>
                      <a:srgbClr val="006590"/>
                    </a:solidFill>
                    <a:latin typeface="Arial"/>
                    <a:cs typeface="Arial"/>
                  </a:rPr>
                  <a:t>&amp;</a:t>
                </a:r>
                <a:r>
                  <a:rPr sz="1000" spc="75" dirty="0">
                    <a:solidFill>
                      <a:srgbClr val="006590"/>
                    </a:solidFill>
                    <a:latin typeface="Arial"/>
                    <a:cs typeface="Arial"/>
                  </a:rPr>
                  <a:t> </a:t>
                </a:r>
                <a:r>
                  <a:rPr sz="1000" spc="-25" dirty="0">
                    <a:solidFill>
                      <a:srgbClr val="006590"/>
                    </a:solidFill>
                    <a:latin typeface="Arial"/>
                    <a:cs typeface="Arial"/>
                  </a:rPr>
                  <a:t>Est </a:t>
                </a:r>
                <a:endParaRPr lang="fr-FR" sz="1000" spc="-25" dirty="0">
                  <a:solidFill>
                    <a:srgbClr val="006590"/>
                  </a:solidFill>
                  <a:latin typeface="Arial"/>
                  <a:cs typeface="Arial"/>
                </a:endParaRPr>
              </a:p>
              <a:p>
                <a:pPr marL="12701" marR="276868">
                  <a:lnSpc>
                    <a:spcPct val="102600"/>
                  </a:lnSpc>
                  <a:spcBef>
                    <a:spcPts val="100"/>
                  </a:spcBef>
                </a:pPr>
                <a:r>
                  <a:rPr sz="850" dirty="0" err="1">
                    <a:solidFill>
                      <a:srgbClr val="006590"/>
                    </a:solidFill>
                    <a:latin typeface="Arial"/>
                    <a:cs typeface="Arial"/>
                  </a:rPr>
                  <a:t>Équipe</a:t>
                </a:r>
                <a:r>
                  <a:rPr sz="850" spc="80" dirty="0">
                    <a:solidFill>
                      <a:srgbClr val="006590"/>
                    </a:solidFill>
                    <a:latin typeface="Arial"/>
                    <a:cs typeface="Arial"/>
                  </a:rPr>
                  <a:t> </a:t>
                </a:r>
                <a:r>
                  <a:rPr sz="850" dirty="0">
                    <a:solidFill>
                      <a:srgbClr val="006590"/>
                    </a:solidFill>
                    <a:latin typeface="Arial"/>
                    <a:cs typeface="Arial"/>
                  </a:rPr>
                  <a:t>Pédiatrique</a:t>
                </a:r>
                <a:r>
                  <a:rPr sz="850" spc="85" dirty="0">
                    <a:solidFill>
                      <a:srgbClr val="006590"/>
                    </a:solidFill>
                    <a:latin typeface="Arial"/>
                    <a:cs typeface="Arial"/>
                  </a:rPr>
                  <a:t> </a:t>
                </a:r>
                <a:r>
                  <a:rPr sz="850" dirty="0">
                    <a:solidFill>
                      <a:srgbClr val="006590"/>
                    </a:solidFill>
                    <a:latin typeface="Arial"/>
                    <a:cs typeface="Arial"/>
                  </a:rPr>
                  <a:t>Référente</a:t>
                </a:r>
                <a:r>
                  <a:rPr sz="850" spc="80" dirty="0">
                    <a:solidFill>
                      <a:srgbClr val="006590"/>
                    </a:solidFill>
                    <a:latin typeface="Arial"/>
                    <a:cs typeface="Arial"/>
                  </a:rPr>
                  <a:t> </a:t>
                </a:r>
                <a:r>
                  <a:rPr sz="850" spc="-10" dirty="0">
                    <a:solidFill>
                      <a:srgbClr val="006590"/>
                    </a:solidFill>
                    <a:latin typeface="Arial"/>
                    <a:cs typeface="Arial"/>
                  </a:rPr>
                  <a:t>Régionale </a:t>
                </a:r>
                <a:r>
                  <a:rPr sz="850" dirty="0">
                    <a:solidFill>
                      <a:srgbClr val="006590"/>
                    </a:solidFill>
                    <a:latin typeface="Arial"/>
                    <a:cs typeface="Arial"/>
                  </a:rPr>
                  <a:t>de</a:t>
                </a:r>
                <a:r>
                  <a:rPr sz="850" spc="50" dirty="0">
                    <a:solidFill>
                      <a:srgbClr val="006590"/>
                    </a:solidFill>
                    <a:latin typeface="Arial"/>
                    <a:cs typeface="Arial"/>
                  </a:rPr>
                  <a:t> </a:t>
                </a:r>
                <a:r>
                  <a:rPr sz="850" dirty="0">
                    <a:solidFill>
                      <a:srgbClr val="006590"/>
                    </a:solidFill>
                    <a:latin typeface="Arial"/>
                    <a:cs typeface="Arial"/>
                  </a:rPr>
                  <a:t>l’Enfance</a:t>
                </a:r>
                <a:r>
                  <a:rPr sz="850" spc="55" dirty="0">
                    <a:solidFill>
                      <a:srgbClr val="006590"/>
                    </a:solidFill>
                    <a:latin typeface="Arial"/>
                    <a:cs typeface="Arial"/>
                  </a:rPr>
                  <a:t> </a:t>
                </a:r>
                <a:r>
                  <a:rPr sz="850" dirty="0" err="1">
                    <a:solidFill>
                      <a:srgbClr val="006590"/>
                    </a:solidFill>
                    <a:latin typeface="Arial"/>
                    <a:cs typeface="Arial"/>
                  </a:rPr>
                  <a:t>en</a:t>
                </a:r>
                <a:r>
                  <a:rPr sz="850" spc="55" dirty="0">
                    <a:solidFill>
                      <a:srgbClr val="006590"/>
                    </a:solidFill>
                    <a:latin typeface="Arial"/>
                    <a:cs typeface="Arial"/>
                  </a:rPr>
                  <a:t> </a:t>
                </a:r>
                <a:r>
                  <a:rPr sz="850" spc="-10" dirty="0">
                    <a:solidFill>
                      <a:srgbClr val="006590"/>
                    </a:solidFill>
                    <a:latin typeface="Arial"/>
                    <a:cs typeface="Arial"/>
                  </a:rPr>
                  <a:t>Danger</a:t>
                </a:r>
                <a:endParaRPr sz="850" dirty="0">
                  <a:latin typeface="Arial"/>
                  <a:cs typeface="Arial"/>
                </a:endParaRPr>
              </a:p>
            </p:txBody>
          </p:sp>
          <p:sp>
            <p:nvSpPr>
              <p:cNvPr id="32" name="Rectangle 2">
                <a:extLst>
                  <a:ext uri="{FF2B5EF4-FFF2-40B4-BE49-F238E27FC236}">
                    <a16:creationId xmlns:a16="http://schemas.microsoft.com/office/drawing/2014/main" id="{854B2386-7B98-0791-BB1D-E0C1D1648B57}"/>
                  </a:ext>
                </a:extLst>
              </p:cNvPr>
              <p:cNvSpPr>
                <a:spLocks noChangeArrowheads="1"/>
              </p:cNvSpPr>
              <p:nvPr/>
            </p:nvSpPr>
            <p:spPr bwMode="auto">
              <a:xfrm>
                <a:off x="3045317" y="280972"/>
                <a:ext cx="162897" cy="1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3" name="Groupe 32">
                <a:extLst>
                  <a:ext uri="{FF2B5EF4-FFF2-40B4-BE49-F238E27FC236}">
                    <a16:creationId xmlns:a16="http://schemas.microsoft.com/office/drawing/2014/main" id="{15BDB57A-89A0-857F-20F3-8F4BBC5895D7}"/>
                  </a:ext>
                </a:extLst>
              </p:cNvPr>
              <p:cNvGrpSpPr/>
              <p:nvPr/>
            </p:nvGrpSpPr>
            <p:grpSpPr>
              <a:xfrm>
                <a:off x="2666548" y="825748"/>
                <a:ext cx="1306302" cy="215444"/>
                <a:chOff x="2543192" y="860271"/>
                <a:chExt cx="1306302" cy="215444"/>
              </a:xfrm>
            </p:grpSpPr>
            <p:sp>
              <p:nvSpPr>
                <p:cNvPr id="34" name="object 9">
                  <a:extLst>
                    <a:ext uri="{FF2B5EF4-FFF2-40B4-BE49-F238E27FC236}">
                      <a16:creationId xmlns:a16="http://schemas.microsoft.com/office/drawing/2014/main" id="{0B5AE7AD-D4C7-B9BB-3E96-8099A581E3ED}"/>
                    </a:ext>
                  </a:extLst>
                </p:cNvPr>
                <p:cNvSpPr/>
                <p:nvPr/>
              </p:nvSpPr>
              <p:spPr>
                <a:xfrm>
                  <a:off x="2543192" y="887694"/>
                  <a:ext cx="1296144" cy="158115"/>
                </a:xfrm>
                <a:custGeom>
                  <a:avLst/>
                  <a:gdLst/>
                  <a:ahLst/>
                  <a:cxnLst/>
                  <a:rect l="l" t="t" r="r" b="b"/>
                  <a:pathLst>
                    <a:path w="1132839" h="158115">
                      <a:moveTo>
                        <a:pt x="1067219" y="0"/>
                      </a:moveTo>
                      <a:lnTo>
                        <a:pt x="65341" y="0"/>
                      </a:lnTo>
                      <a:lnTo>
                        <a:pt x="39910" y="5133"/>
                      </a:lnTo>
                      <a:lnTo>
                        <a:pt x="19140" y="19135"/>
                      </a:lnTo>
                      <a:lnTo>
                        <a:pt x="5135" y="39904"/>
                      </a:lnTo>
                      <a:lnTo>
                        <a:pt x="0" y="65341"/>
                      </a:lnTo>
                      <a:lnTo>
                        <a:pt x="0" y="92570"/>
                      </a:lnTo>
                      <a:lnTo>
                        <a:pt x="5135" y="117999"/>
                      </a:lnTo>
                      <a:lnTo>
                        <a:pt x="19140" y="138764"/>
                      </a:lnTo>
                      <a:lnTo>
                        <a:pt x="39910" y="152765"/>
                      </a:lnTo>
                      <a:lnTo>
                        <a:pt x="65341" y="157899"/>
                      </a:lnTo>
                      <a:lnTo>
                        <a:pt x="1067219" y="157899"/>
                      </a:lnTo>
                      <a:lnTo>
                        <a:pt x="1092655" y="152765"/>
                      </a:lnTo>
                      <a:lnTo>
                        <a:pt x="1113424" y="138764"/>
                      </a:lnTo>
                      <a:lnTo>
                        <a:pt x="1127426" y="117999"/>
                      </a:lnTo>
                      <a:lnTo>
                        <a:pt x="1132560" y="92570"/>
                      </a:lnTo>
                      <a:lnTo>
                        <a:pt x="1132560" y="65341"/>
                      </a:lnTo>
                      <a:lnTo>
                        <a:pt x="1127426" y="39904"/>
                      </a:lnTo>
                      <a:lnTo>
                        <a:pt x="1113424" y="19135"/>
                      </a:lnTo>
                      <a:lnTo>
                        <a:pt x="1092655" y="5133"/>
                      </a:lnTo>
                      <a:lnTo>
                        <a:pt x="1067219" y="0"/>
                      </a:lnTo>
                      <a:close/>
                    </a:path>
                  </a:pathLst>
                </a:custGeom>
                <a:solidFill>
                  <a:srgbClr val="006590"/>
                </a:solidFill>
              </p:spPr>
              <p:txBody>
                <a:bodyPr wrap="square" lIns="0" tIns="0" rIns="0" bIns="0" rtlCol="0"/>
                <a:lstStyle/>
                <a:p>
                  <a:endParaRPr/>
                </a:p>
              </p:txBody>
            </p:sp>
            <p:sp>
              <p:nvSpPr>
                <p:cNvPr id="35" name="ZoneTexte 34">
                  <a:extLst>
                    <a:ext uri="{FF2B5EF4-FFF2-40B4-BE49-F238E27FC236}">
                      <a16:creationId xmlns:a16="http://schemas.microsoft.com/office/drawing/2014/main" id="{4C699BE3-1062-A580-752E-AFEAFB820867}"/>
                    </a:ext>
                  </a:extLst>
                </p:cNvPr>
                <p:cNvSpPr txBox="1"/>
                <p:nvPr/>
              </p:nvSpPr>
              <p:spPr>
                <a:xfrm>
                  <a:off x="2553350" y="860271"/>
                  <a:ext cx="1296144" cy="215444"/>
                </a:xfrm>
                <a:prstGeom prst="rect">
                  <a:avLst/>
                </a:prstGeom>
                <a:noFill/>
              </p:spPr>
              <p:txBody>
                <a:bodyPr wrap="square" rtlCol="0">
                  <a:spAutoFit/>
                </a:bodyPr>
                <a:lstStyle/>
                <a:p>
                  <a:r>
                    <a:rPr lang="fr-FR" sz="800" dirty="0">
                      <a:solidFill>
                        <a:srgbClr val="FFFFFF"/>
                      </a:solidFill>
                      <a:latin typeface="Arial Black"/>
                      <a:cs typeface="Arial Black"/>
                    </a:rPr>
                    <a:t>N°4</a:t>
                  </a:r>
                  <a:r>
                    <a:rPr lang="fr-FR" sz="800" spc="5" dirty="0">
                      <a:solidFill>
                        <a:srgbClr val="FFFFFF"/>
                      </a:solidFill>
                      <a:latin typeface="Arial Black"/>
                      <a:cs typeface="Arial Black"/>
                    </a:rPr>
                    <a:t> </a:t>
                  </a:r>
                  <a:r>
                    <a:rPr lang="fr-FR" sz="800" b="1" dirty="0">
                      <a:solidFill>
                        <a:srgbClr val="FFFFFF"/>
                      </a:solidFill>
                      <a:latin typeface="Arial"/>
                      <a:cs typeface="Arial"/>
                    </a:rPr>
                    <a:t>-</a:t>
                  </a:r>
                  <a:r>
                    <a:rPr lang="fr-FR" sz="800" b="1" spc="45" dirty="0">
                      <a:solidFill>
                        <a:srgbClr val="FFFFFF"/>
                      </a:solidFill>
                      <a:latin typeface="Arial"/>
                      <a:cs typeface="Arial"/>
                    </a:rPr>
                    <a:t> Juillet </a:t>
                  </a:r>
                  <a:r>
                    <a:rPr lang="fr-FR" sz="800" b="1" spc="-20" dirty="0">
                      <a:solidFill>
                        <a:srgbClr val="FFFFFF"/>
                      </a:solidFill>
                      <a:latin typeface="Arial"/>
                      <a:cs typeface="Arial"/>
                    </a:rPr>
                    <a:t>2025</a:t>
                  </a:r>
                  <a:endParaRPr lang="fr-FR" sz="800" dirty="0">
                    <a:latin typeface="Arial"/>
                    <a:cs typeface="Arial"/>
                  </a:endParaRPr>
                </a:p>
              </p:txBody>
            </p:sp>
          </p:grpSp>
        </p:grpSp>
        <p:sp>
          <p:nvSpPr>
            <p:cNvPr id="29" name="object 8">
              <a:extLst>
                <a:ext uri="{FF2B5EF4-FFF2-40B4-BE49-F238E27FC236}">
                  <a16:creationId xmlns:a16="http://schemas.microsoft.com/office/drawing/2014/main" id="{4CCEDC17-9E70-88A7-07F5-FCC138912C65}"/>
                </a:ext>
              </a:extLst>
            </p:cNvPr>
            <p:cNvSpPr txBox="1"/>
            <p:nvPr/>
          </p:nvSpPr>
          <p:spPr>
            <a:xfrm>
              <a:off x="3954584" y="281797"/>
              <a:ext cx="2985135" cy="507831"/>
            </a:xfrm>
            <a:prstGeom prst="rect">
              <a:avLst/>
            </a:prstGeom>
          </p:spPr>
          <p:txBody>
            <a:bodyPr vert="horz" wrap="square" lIns="0" tIns="15240" rIns="0" bIns="0" rtlCol="0">
              <a:spAutoFit/>
            </a:bodyPr>
            <a:lstStyle/>
            <a:p>
              <a:pPr marL="12701">
                <a:spcBef>
                  <a:spcPts val="120"/>
                </a:spcBef>
              </a:pPr>
              <a:r>
                <a:rPr sz="1600" dirty="0">
                  <a:solidFill>
                    <a:srgbClr val="FFFFFF"/>
                  </a:solidFill>
                  <a:latin typeface="Arial"/>
                  <a:cs typeface="Arial"/>
                </a:rPr>
                <a:t>Bulletin</a:t>
              </a:r>
              <a:r>
                <a:rPr sz="1600" spc="-10" dirty="0">
                  <a:solidFill>
                    <a:srgbClr val="FFFFFF"/>
                  </a:solidFill>
                  <a:latin typeface="Arial"/>
                  <a:cs typeface="Arial"/>
                </a:rPr>
                <a:t> </a:t>
              </a:r>
              <a:r>
                <a:rPr sz="1600" dirty="0">
                  <a:solidFill>
                    <a:srgbClr val="FFFFFF"/>
                  </a:solidFill>
                  <a:latin typeface="Arial"/>
                  <a:cs typeface="Arial"/>
                </a:rPr>
                <a:t>de</a:t>
              </a:r>
              <a:r>
                <a:rPr sz="1600" spc="-10" dirty="0">
                  <a:solidFill>
                    <a:srgbClr val="FFFFFF"/>
                  </a:solidFill>
                  <a:latin typeface="Arial"/>
                  <a:cs typeface="Arial"/>
                </a:rPr>
                <a:t> </a:t>
              </a:r>
              <a:r>
                <a:rPr sz="1600" dirty="0">
                  <a:solidFill>
                    <a:srgbClr val="FFFFFF"/>
                  </a:solidFill>
                  <a:latin typeface="Arial"/>
                  <a:cs typeface="Arial"/>
                </a:rPr>
                <a:t>Veille</a:t>
              </a:r>
              <a:r>
                <a:rPr sz="1600" spc="-10" dirty="0">
                  <a:solidFill>
                    <a:srgbClr val="FFFFFF"/>
                  </a:solidFill>
                  <a:latin typeface="Arial"/>
                  <a:cs typeface="Arial"/>
                </a:rPr>
                <a:t> Scientifique</a:t>
              </a:r>
              <a:endParaRPr sz="1600" dirty="0">
                <a:latin typeface="Arial"/>
                <a:cs typeface="Arial"/>
              </a:endParaRPr>
            </a:p>
            <a:p>
              <a:pPr marL="12701">
                <a:spcBef>
                  <a:spcPts val="30"/>
                </a:spcBef>
              </a:pPr>
              <a:r>
                <a:rPr sz="1600" dirty="0">
                  <a:solidFill>
                    <a:srgbClr val="FFFFFF"/>
                  </a:solidFill>
                  <a:latin typeface="Arial Black"/>
                  <a:cs typeface="Arial Black"/>
                </a:rPr>
                <a:t>de</a:t>
              </a:r>
              <a:r>
                <a:rPr sz="1600" spc="35" dirty="0">
                  <a:solidFill>
                    <a:srgbClr val="FFFFFF"/>
                  </a:solidFill>
                  <a:latin typeface="Arial Black"/>
                  <a:cs typeface="Arial Black"/>
                </a:rPr>
                <a:t> </a:t>
              </a:r>
              <a:r>
                <a:rPr sz="1600" dirty="0">
                  <a:solidFill>
                    <a:srgbClr val="FFFFFF"/>
                  </a:solidFill>
                  <a:latin typeface="Arial Black"/>
                  <a:cs typeface="Arial Black"/>
                </a:rPr>
                <a:t>l’Enfance</a:t>
              </a:r>
              <a:r>
                <a:rPr sz="1600" spc="40" dirty="0">
                  <a:solidFill>
                    <a:srgbClr val="FFFFFF"/>
                  </a:solidFill>
                  <a:latin typeface="Arial Black"/>
                  <a:cs typeface="Arial Black"/>
                </a:rPr>
                <a:t> </a:t>
              </a:r>
              <a:r>
                <a:rPr sz="1600" dirty="0">
                  <a:solidFill>
                    <a:srgbClr val="FFFFFF"/>
                  </a:solidFill>
                  <a:latin typeface="Arial Black"/>
                  <a:cs typeface="Arial Black"/>
                </a:rPr>
                <a:t>en</a:t>
              </a:r>
              <a:r>
                <a:rPr sz="1600" spc="35" dirty="0">
                  <a:solidFill>
                    <a:srgbClr val="FFFFFF"/>
                  </a:solidFill>
                  <a:latin typeface="Arial Black"/>
                  <a:cs typeface="Arial Black"/>
                </a:rPr>
                <a:t> </a:t>
              </a:r>
              <a:r>
                <a:rPr sz="1600" spc="-10" dirty="0">
                  <a:solidFill>
                    <a:srgbClr val="FFFFFF"/>
                  </a:solidFill>
                  <a:latin typeface="Arial Black"/>
                  <a:cs typeface="Arial Black"/>
                </a:rPr>
                <a:t>Danger</a:t>
              </a:r>
              <a:endParaRPr sz="1600" dirty="0">
                <a:latin typeface="Arial Black"/>
                <a:cs typeface="Arial Black"/>
              </a:endParaRPr>
            </a:p>
          </p:txBody>
        </p:sp>
      </p:grpSp>
      <p:pic>
        <p:nvPicPr>
          <p:cNvPr id="42" name="Image 41">
            <a:extLst>
              <a:ext uri="{FF2B5EF4-FFF2-40B4-BE49-F238E27FC236}">
                <a16:creationId xmlns:a16="http://schemas.microsoft.com/office/drawing/2014/main" id="{11984A9D-13E6-8129-67A3-22E124E210F0}"/>
              </a:ext>
            </a:extLst>
          </p:cNvPr>
          <p:cNvPicPr>
            <a:picLocks noChangeAspect="1"/>
          </p:cNvPicPr>
          <p:nvPr/>
        </p:nvPicPr>
        <p:blipFill>
          <a:blip r:embed="rId3"/>
          <a:stretch>
            <a:fillRect/>
          </a:stretch>
        </p:blipFill>
        <p:spPr>
          <a:xfrm>
            <a:off x="3683000" y="5232400"/>
            <a:ext cx="190500" cy="228600"/>
          </a:xfrm>
          <a:prstGeom prst="rect">
            <a:avLst/>
          </a:prstGeom>
        </p:spPr>
      </p:pic>
      <p:pic>
        <p:nvPicPr>
          <p:cNvPr id="43" name="object 18">
            <a:extLst>
              <a:ext uri="{FF2B5EF4-FFF2-40B4-BE49-F238E27FC236}">
                <a16:creationId xmlns:a16="http://schemas.microsoft.com/office/drawing/2014/main" id="{0B0D27AE-6E06-7ACF-2EE8-1018CC5FDB0F}"/>
              </a:ext>
            </a:extLst>
          </p:cNvPr>
          <p:cNvPicPr/>
          <p:nvPr/>
        </p:nvPicPr>
        <p:blipFill>
          <a:blip r:embed="rId4" cstate="print"/>
          <a:stretch>
            <a:fillRect/>
          </a:stretch>
        </p:blipFill>
        <p:spPr>
          <a:xfrm>
            <a:off x="7128000" y="10302626"/>
            <a:ext cx="216001" cy="216001"/>
          </a:xfrm>
          <a:prstGeom prst="rect">
            <a:avLst/>
          </a:prstGeom>
        </p:spPr>
      </p:pic>
      <p:sp>
        <p:nvSpPr>
          <p:cNvPr id="44" name="object 21">
            <a:extLst>
              <a:ext uri="{FF2B5EF4-FFF2-40B4-BE49-F238E27FC236}">
                <a16:creationId xmlns:a16="http://schemas.microsoft.com/office/drawing/2014/main" id="{2B0F1F4A-7CBB-D7D2-798B-581F1A86ABB1}"/>
              </a:ext>
            </a:extLst>
          </p:cNvPr>
          <p:cNvSpPr txBox="1"/>
          <p:nvPr/>
        </p:nvSpPr>
        <p:spPr>
          <a:xfrm>
            <a:off x="7189493" y="10315252"/>
            <a:ext cx="93345" cy="146194"/>
          </a:xfrm>
          <a:prstGeom prst="rect">
            <a:avLst/>
          </a:prstGeom>
        </p:spPr>
        <p:txBody>
          <a:bodyPr vert="horz" wrap="square" lIns="0" tIns="22860" rIns="0" bIns="0" rtlCol="0">
            <a:spAutoFit/>
          </a:bodyPr>
          <a:lstStyle/>
          <a:p>
            <a:pPr marL="12701">
              <a:spcBef>
                <a:spcPts val="180"/>
              </a:spcBef>
            </a:pPr>
            <a:r>
              <a:rPr lang="fr-FR" sz="800" spc="-50" dirty="0">
                <a:solidFill>
                  <a:srgbClr val="FFFFFF"/>
                </a:solidFill>
                <a:latin typeface="Arial Black"/>
                <a:cs typeface="Arial Black"/>
              </a:rPr>
              <a:t>2</a:t>
            </a:r>
            <a:endParaRPr sz="800" dirty="0">
              <a:latin typeface="Arial Black"/>
              <a:cs typeface="Arial Black"/>
            </a:endParaRPr>
          </a:p>
        </p:txBody>
      </p:sp>
      <p:sp>
        <p:nvSpPr>
          <p:cNvPr id="2" name="object 7">
            <a:extLst>
              <a:ext uri="{FF2B5EF4-FFF2-40B4-BE49-F238E27FC236}">
                <a16:creationId xmlns:a16="http://schemas.microsoft.com/office/drawing/2014/main" id="{A337D327-F572-C5DE-02E6-CADD93CC9C78}"/>
              </a:ext>
            </a:extLst>
          </p:cNvPr>
          <p:cNvSpPr txBox="1"/>
          <p:nvPr/>
        </p:nvSpPr>
        <p:spPr>
          <a:xfrm>
            <a:off x="3924000" y="5130676"/>
            <a:ext cx="3128400" cy="5832648"/>
          </a:xfrm>
          <a:prstGeom prst="rect">
            <a:avLst/>
          </a:prstGeom>
        </p:spPr>
        <p:txBody>
          <a:bodyPr vert="horz" wrap="square" lIns="0" tIns="12700" rIns="0" bIns="0" rtlCol="0">
            <a:noAutofit/>
          </a:bodyPr>
          <a:lstStyle/>
          <a:p>
            <a:pPr marL="12065" marR="5080" algn="just">
              <a:tabLst>
                <a:tab pos="81918" algn="l"/>
              </a:tabLst>
            </a:pPr>
            <a:r>
              <a:rPr lang="fr-FR" sz="900" b="1" dirty="0">
                <a:latin typeface="Arial"/>
                <a:cs typeface="Arial"/>
              </a:rPr>
              <a:t>Les auteurs se proposent au travers d’une revue de la littérature de mieux préciser le risque de violences et/ou négligences chez les enfants scolarisés à domicile et examiner les politiques de prévention mise en place dans le cas de ce type de scolarité. </a:t>
            </a:r>
          </a:p>
          <a:p>
            <a:pPr marL="12065" marR="5080" algn="just">
              <a:tabLst>
                <a:tab pos="81918" algn="l"/>
              </a:tabLst>
            </a:pPr>
            <a:endParaRPr lang="fr-FR" sz="900" dirty="0">
              <a:latin typeface="Arial"/>
              <a:cs typeface="Arial"/>
            </a:endParaRPr>
          </a:p>
          <a:p>
            <a:pPr marL="12065" marR="5080" algn="just">
              <a:tabLst>
                <a:tab pos="81918" algn="l"/>
              </a:tabLst>
            </a:pPr>
            <a:r>
              <a:rPr lang="fr-FR" sz="900" b="1" dirty="0">
                <a:latin typeface="Arial"/>
                <a:cs typeface="Arial"/>
              </a:rPr>
              <a:t>Principaux résultats :</a:t>
            </a:r>
          </a:p>
          <a:p>
            <a:pPr marL="12065" marR="5080" algn="just">
              <a:tabLst>
                <a:tab pos="81918" algn="l"/>
              </a:tabLst>
            </a:pPr>
            <a:r>
              <a:rPr lang="fr-FR" sz="900" dirty="0">
                <a:latin typeface="Arial"/>
                <a:cs typeface="Arial"/>
              </a:rPr>
              <a:t>-	Les auteurs constatent qu’il existe très peu d’études à ce jour, aux résultats contradictoires malgré un focus de plus en plus important sur le risque de maltraitance et la scolarisation à domicile </a:t>
            </a:r>
          </a:p>
          <a:p>
            <a:pPr marL="12065" marR="5080" algn="just">
              <a:tabLst>
                <a:tab pos="81918" algn="l"/>
              </a:tabLst>
            </a:pPr>
            <a:r>
              <a:rPr lang="fr-FR" sz="900" dirty="0">
                <a:latin typeface="Arial"/>
                <a:cs typeface="Arial"/>
              </a:rPr>
              <a:t>-	Les auteurs reconnaissent qu’il n’est pas à ce jour possible de conclure définitivement sur le lien entre scolarité à domicile et maltraitance</a:t>
            </a:r>
          </a:p>
          <a:p>
            <a:pPr marL="12065" marR="5080" algn="just">
              <a:tabLst>
                <a:tab pos="81918" algn="l"/>
              </a:tabLst>
            </a:pPr>
            <a:r>
              <a:rPr lang="fr-FR" sz="900" dirty="0">
                <a:latin typeface="Arial"/>
                <a:cs typeface="Arial"/>
              </a:rPr>
              <a:t>-	Toutefois deux études citées attirent l’attention : une américaine publiée en 2014 (Knox et al., 2014) s’étant intéressée à des cas de maltraitance grave avec une population de 28 enfants victimes de tortures qui révèle que 28 % de ces enfants n’avaient jamais été scolarisés et 47 %  avaient été retirés de l’école ; une autre anglaise réalisée en 2009 (</a:t>
            </a:r>
            <a:r>
              <a:rPr lang="fr-FR" sz="900" dirty="0" err="1">
                <a:latin typeface="Arial"/>
                <a:cs typeface="Arial"/>
              </a:rPr>
              <a:t>Badman</a:t>
            </a:r>
            <a:r>
              <a:rPr lang="fr-FR" sz="900" dirty="0">
                <a:latin typeface="Arial"/>
                <a:cs typeface="Arial"/>
              </a:rPr>
              <a:t>, 2009) montrant que si le nombre d’enfants connus des services sociaux est de 0,2 % pour le Royaume-Uni, il est de 0,4 % soit le double pour les enfants en situation de scolarité à domicile au Royaume-Uni. </a:t>
            </a:r>
          </a:p>
          <a:p>
            <a:pPr marL="12065" marR="5080" algn="just">
              <a:tabLst>
                <a:tab pos="81918" algn="l"/>
              </a:tabLst>
            </a:pPr>
            <a:r>
              <a:rPr lang="fr-FR" sz="900" dirty="0">
                <a:latin typeface="Arial"/>
                <a:cs typeface="Arial"/>
              </a:rPr>
              <a:t>-	La suite des résultats concerne l’analyse état par état aux USA, des modalités législatives pour obtenir une scolarisation à domicile et les moyens de surveillance pour chaque état. Les auteurs rapportent une très grande hétérogénéité entre les états, allant de l’absence de toute régulation à des exigences plus importantes : vérification de la capacité de fournir une instruction à l’enfant, nécessité de suivre un programme officiel et/ou nécessité d’évaluations régulières pour suivre la progression de l’enfant</a:t>
            </a:r>
          </a:p>
          <a:p>
            <a:pPr marL="12065" marR="5080" algn="just">
              <a:tabLst>
                <a:tab pos="81918" algn="l"/>
              </a:tabLst>
            </a:pPr>
            <a:r>
              <a:rPr lang="fr-FR" sz="900" dirty="0">
                <a:latin typeface="Arial"/>
                <a:cs typeface="Arial"/>
              </a:rPr>
              <a:t>-	Le dispositif législatif de surveillance de cette scolarité est également variable : seuls une dizaine d’états ont mis en place des mesures de surveillance et restriction. </a:t>
            </a:r>
          </a:p>
          <a:p>
            <a:pPr marL="81918" marR="5080" indent="-69852" algn="just">
              <a:buChar char="-"/>
              <a:tabLst>
                <a:tab pos="81918" algn="l"/>
              </a:tabLst>
            </a:pPr>
            <a:endParaRPr sz="900" dirty="0">
              <a:latin typeface="Arial"/>
              <a:cs typeface="Arial"/>
            </a:endParaRPr>
          </a:p>
        </p:txBody>
      </p:sp>
      <p:sp>
        <p:nvSpPr>
          <p:cNvPr id="4" name="ZoneTexte 3">
            <a:extLst>
              <a:ext uri="{FF2B5EF4-FFF2-40B4-BE49-F238E27FC236}">
                <a16:creationId xmlns:a16="http://schemas.microsoft.com/office/drawing/2014/main" id="{58E45AA6-D1C0-3C76-7FBE-BDD4E717E151}"/>
              </a:ext>
            </a:extLst>
          </p:cNvPr>
          <p:cNvSpPr txBox="1"/>
          <p:nvPr/>
        </p:nvSpPr>
        <p:spPr>
          <a:xfrm>
            <a:off x="540000" y="1624350"/>
            <a:ext cx="6696744" cy="553998"/>
          </a:xfrm>
          <a:prstGeom prst="rect">
            <a:avLst/>
          </a:prstGeom>
          <a:noFill/>
        </p:spPr>
        <p:txBody>
          <a:bodyPr wrap="square" rtlCol="0">
            <a:spAutoFit/>
          </a:bodyPr>
          <a:lstStyle/>
          <a:p>
            <a:pPr lvl="2" algn="just"/>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Auteurs :  Luck A, Chen WT, Cuccaro-</a:t>
            </a:r>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Alamin</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S, Prindle J, </a:t>
            </a:r>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Duerr</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Berrick</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J, Putnam-</a:t>
            </a:r>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Hornstein</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E.</a:t>
            </a:r>
          </a:p>
          <a:p>
            <a:pPr lvl="2" algn="just"/>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Child Abuse &amp; Neglect 2025 (Impact factor:  3.4) - May:163:107355. </a:t>
            </a:r>
          </a:p>
          <a:p>
            <a:pPr lvl="2" algn="just"/>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doi</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10.1016/j.chiabu.2025.107355.</a:t>
            </a:r>
          </a:p>
        </p:txBody>
      </p:sp>
      <p:pic>
        <p:nvPicPr>
          <p:cNvPr id="6" name="Image 5">
            <a:extLst>
              <a:ext uri="{FF2B5EF4-FFF2-40B4-BE49-F238E27FC236}">
                <a16:creationId xmlns:a16="http://schemas.microsoft.com/office/drawing/2014/main" id="{C14F507D-12E5-0034-257E-2C7952EBF66C}"/>
              </a:ext>
            </a:extLst>
          </p:cNvPr>
          <p:cNvPicPr>
            <a:picLocks noChangeAspect="1"/>
          </p:cNvPicPr>
          <p:nvPr/>
        </p:nvPicPr>
        <p:blipFill rotWithShape="1">
          <a:blip r:embed="rId5">
            <a:extLst>
              <a:ext uri="{28A0092B-C50C-407E-A947-70E740481C1C}">
                <a14:useLocalDpi xmlns:a14="http://schemas.microsoft.com/office/drawing/2010/main" val="0"/>
              </a:ext>
            </a:extLst>
          </a:blip>
          <a:srcRect t="8391" b="4033"/>
          <a:stretch/>
        </p:blipFill>
        <p:spPr>
          <a:xfrm>
            <a:off x="3924000" y="3178626"/>
            <a:ext cx="3135428" cy="1828800"/>
          </a:xfrm>
          <a:prstGeom prst="rect">
            <a:avLst/>
          </a:prstGeom>
        </p:spPr>
      </p:pic>
      <p:sp>
        <p:nvSpPr>
          <p:cNvPr id="5" name="object 18">
            <a:extLst>
              <a:ext uri="{FF2B5EF4-FFF2-40B4-BE49-F238E27FC236}">
                <a16:creationId xmlns:a16="http://schemas.microsoft.com/office/drawing/2014/main" id="{DB027D62-CC25-D979-5D85-1D545198BAAC}"/>
              </a:ext>
            </a:extLst>
          </p:cNvPr>
          <p:cNvSpPr txBox="1"/>
          <p:nvPr/>
        </p:nvSpPr>
        <p:spPr>
          <a:xfrm>
            <a:off x="527300" y="10231091"/>
            <a:ext cx="6406515" cy="196850"/>
          </a:xfrm>
          <a:prstGeom prst="rect">
            <a:avLst/>
          </a:prstGeom>
        </p:spPr>
        <p:txBody>
          <a:bodyPr vert="horz" wrap="square" lIns="0" tIns="0" rIns="0" bIns="0" rtlCol="0">
            <a:spAutoFit/>
          </a:bodyPr>
          <a:lstStyle/>
          <a:p>
            <a:pPr marL="12700">
              <a:lnSpc>
                <a:spcPts val="1425"/>
              </a:lnSpc>
              <a:tabLst>
                <a:tab pos="5952490" algn="l"/>
                <a:tab pos="6096635" algn="l"/>
              </a:tabLst>
            </a:pPr>
            <a:r>
              <a:rPr sz="1200" u="sng" dirty="0">
                <a:solidFill>
                  <a:srgbClr val="231F20"/>
                </a:solidFill>
                <a:uFill>
                  <a:solidFill>
                    <a:srgbClr val="006590"/>
                  </a:solidFill>
                </a:uFill>
                <a:latin typeface="Times New Roman"/>
                <a:cs typeface="Times New Roman"/>
              </a:rPr>
              <a:t>	</a:t>
            </a:r>
            <a:r>
              <a:rPr sz="1200" dirty="0">
                <a:solidFill>
                  <a:srgbClr val="231F20"/>
                </a:solidFill>
                <a:latin typeface="Times New Roman"/>
                <a:cs typeface="Times New Roman"/>
              </a:rPr>
              <a:t>	</a:t>
            </a:r>
            <a:r>
              <a:rPr sz="1200" spc="-10" dirty="0">
                <a:solidFill>
                  <a:srgbClr val="231F20"/>
                </a:solidFill>
                <a:latin typeface="Arial"/>
                <a:cs typeface="Arial"/>
              </a:rPr>
              <a:t>.../...</a:t>
            </a:r>
            <a:endParaRPr sz="1200" dirty="0">
              <a:latin typeface="Arial"/>
              <a:cs typeface="Arial"/>
            </a:endParaRPr>
          </a:p>
        </p:txBody>
      </p:sp>
    </p:spTree>
    <p:extLst>
      <p:ext uri="{BB962C8B-B14F-4D97-AF65-F5344CB8AC3E}">
        <p14:creationId xmlns:p14="http://schemas.microsoft.com/office/powerpoint/2010/main" val="339644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540000" y="1674292"/>
            <a:ext cx="6480175" cy="1813317"/>
          </a:xfrm>
          <a:prstGeom prst="rect">
            <a:avLst/>
          </a:prstGeom>
        </p:spPr>
        <p:txBody>
          <a:bodyPr vert="horz" wrap="square" lIns="0" tIns="12700" rIns="0" bIns="0" rtlCol="0">
            <a:spAutoFit/>
          </a:bodyPr>
          <a:lstStyle/>
          <a:p>
            <a:pPr algn="just"/>
            <a:r>
              <a:rPr lang="fr-FR" sz="900" dirty="0">
                <a:latin typeface="Arial"/>
                <a:cs typeface="Arial"/>
              </a:rPr>
              <a:t>Certains interdisent la scolarisation à domicile quand une personne reconnue responsable de crime comme de la maltraitance vit au domicile ; ou exigent des visites à domicile, avec une rythmicité variable, par une personne qualifiée pour signaler des mauvais traitements </a:t>
            </a:r>
          </a:p>
          <a:p>
            <a:pPr algn="just">
              <a:spcAft>
                <a:spcPts val="0"/>
              </a:spcAft>
            </a:pPr>
            <a:endParaRPr lang="fr-FR" sz="9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Bien que la dimension culturelle ne permette pas une comparaison directe avec les USA, cet article permet de prendre conscience de cette situation particulière en l’envisageant comme facteur de risque potentiel de mauvais traitement notamment lorsqu’il s’agit d’enfants à besoin particulier scolarisés à domicile, qui peuvent d’autant plus mettre les parents en difficultés ; Les auteurs de l’étude prônent un juste équilibre entre le besoin de respect de la vie privée des citoyens et la protection des enfants vis-à-vis de la maltraitance. Ils préconisent un suivi plus rapproché des enfants scolarisés à domicile où des facteurs de risques de violences ont été repérés par les services de protection de l’enfance, de même que la nécessité d’obtenir des données plus précises concernant cette situation. </a:t>
            </a:r>
          </a:p>
          <a:p>
            <a:pPr marL="12065" marR="5080" algn="just">
              <a:tabLst>
                <a:tab pos="81918" algn="l"/>
              </a:tabLst>
            </a:pPr>
            <a:endParaRPr lang="fr-FR" sz="900" dirty="0">
              <a:latin typeface="Arial" panose="020B0604020202020204" pitchFamily="34" charset="0"/>
              <a:cs typeface="Arial" panose="020B0604020202020204" pitchFamily="34" charset="0"/>
            </a:endParaRPr>
          </a:p>
          <a:p>
            <a:pPr marL="81918" marR="5080" indent="-69852" algn="just">
              <a:buChar char="-"/>
              <a:tabLst>
                <a:tab pos="81918" algn="l"/>
              </a:tabLst>
            </a:pPr>
            <a:endParaRPr sz="900" dirty="0">
              <a:latin typeface="Arial" panose="020B0604020202020204" pitchFamily="34" charset="0"/>
              <a:cs typeface="Arial" panose="020B0604020202020204" pitchFamily="34" charset="0"/>
            </a:endParaRPr>
          </a:p>
        </p:txBody>
      </p:sp>
      <p:sp>
        <p:nvSpPr>
          <p:cNvPr id="14" name="object 14"/>
          <p:cNvSpPr txBox="1"/>
          <p:nvPr/>
        </p:nvSpPr>
        <p:spPr>
          <a:xfrm>
            <a:off x="3962718" y="1573678"/>
            <a:ext cx="3129280" cy="289823"/>
          </a:xfrm>
          <a:prstGeom prst="rect">
            <a:avLst/>
          </a:prstGeom>
        </p:spPr>
        <p:txBody>
          <a:bodyPr vert="horz" wrap="square" lIns="0" tIns="12700" rIns="0" bIns="0" rtlCol="0">
            <a:spAutoFit/>
          </a:bodyPr>
          <a:lstStyle/>
          <a:p>
            <a:pPr marL="12701" marR="12701" algn="just"/>
            <a:endParaRPr lang="fr-FR" sz="900" spc="-10" dirty="0">
              <a:solidFill>
                <a:srgbClr val="231F20"/>
              </a:solidFill>
              <a:latin typeface="Arial"/>
              <a:cs typeface="Arial"/>
            </a:endParaRPr>
          </a:p>
          <a:p>
            <a:pPr marL="12701" marR="12701" algn="just"/>
            <a:endParaRPr lang="fr-FR" sz="900" spc="-10" dirty="0">
              <a:solidFill>
                <a:srgbClr val="231F20"/>
              </a:solidFill>
              <a:latin typeface="Arial"/>
              <a:cs typeface="Arial"/>
            </a:endParaRPr>
          </a:p>
        </p:txBody>
      </p:sp>
      <p:sp>
        <p:nvSpPr>
          <p:cNvPr id="19" name="object 19"/>
          <p:cNvSpPr txBox="1">
            <a:spLocks noGrp="1"/>
          </p:cNvSpPr>
          <p:nvPr>
            <p:ph type="sldNum" sz="quarter" idx="7"/>
          </p:nvPr>
        </p:nvSpPr>
        <p:spPr>
          <a:xfrm>
            <a:off x="17916252" y="10290648"/>
            <a:ext cx="394584" cy="146194"/>
          </a:xfrm>
          <a:prstGeom prst="rect">
            <a:avLst/>
          </a:prstGeom>
        </p:spPr>
        <p:txBody>
          <a:bodyPr vert="horz" wrap="square" lIns="0" tIns="22860" rIns="0" bIns="0" rtlCol="0">
            <a:spAutoFit/>
          </a:bodyPr>
          <a:lstStyle/>
          <a:p>
            <a:pPr marL="38101">
              <a:spcBef>
                <a:spcPts val="180"/>
              </a:spcBef>
            </a:pPr>
            <a:fld id="{81D60167-4931-47E6-BA6A-407CBD079E47}" type="slidenum">
              <a:rPr spc="-50" dirty="0"/>
              <a:pPr marL="38101">
                <a:spcBef>
                  <a:spcPts val="180"/>
                </a:spcBef>
              </a:pPr>
              <a:t>3</a:t>
            </a:fld>
            <a:endParaRPr spc="-50" dirty="0"/>
          </a:p>
        </p:txBody>
      </p:sp>
      <p:sp>
        <p:nvSpPr>
          <p:cNvPr id="10" name="ZoneTexte 9">
            <a:extLst>
              <a:ext uri="{FF2B5EF4-FFF2-40B4-BE49-F238E27FC236}">
                <a16:creationId xmlns:a16="http://schemas.microsoft.com/office/drawing/2014/main" id="{D60A7C08-35DC-BD6D-FDF7-A3C89F603C8A}"/>
              </a:ext>
            </a:extLst>
          </p:cNvPr>
          <p:cNvSpPr txBox="1"/>
          <p:nvPr/>
        </p:nvSpPr>
        <p:spPr>
          <a:xfrm>
            <a:off x="540000" y="1203614"/>
            <a:ext cx="6516000" cy="369332"/>
          </a:xfrm>
          <a:prstGeom prst="rect">
            <a:avLst/>
          </a:prstGeom>
          <a:noFill/>
        </p:spPr>
        <p:txBody>
          <a:bodyPr wrap="square" lIns="0" tIns="0" rIns="0" bIns="0">
            <a:spAutoFit/>
          </a:bodyPr>
          <a:lstStyle/>
          <a:p>
            <a:pPr marL="12701" marR="549292">
              <a:spcBef>
                <a:spcPts val="100"/>
              </a:spcBef>
            </a:pPr>
            <a:r>
              <a:rPr lang="fr-FR" sz="1200" dirty="0">
                <a:solidFill>
                  <a:srgbClr val="31936D"/>
                </a:solidFill>
                <a:latin typeface="Arial"/>
                <a:cs typeface="Arial"/>
              </a:rPr>
              <a:t>…/… ARTICLE</a:t>
            </a:r>
            <a:r>
              <a:rPr lang="fr-FR" sz="1200" spc="-20" dirty="0">
                <a:solidFill>
                  <a:srgbClr val="31936D"/>
                </a:solidFill>
                <a:latin typeface="Arial"/>
                <a:cs typeface="Arial"/>
              </a:rPr>
              <a:t> </a:t>
            </a:r>
            <a:r>
              <a:rPr lang="fr-FR" sz="1200" dirty="0">
                <a:solidFill>
                  <a:srgbClr val="31936D"/>
                </a:solidFill>
                <a:latin typeface="Arial"/>
                <a:cs typeface="Arial"/>
              </a:rPr>
              <a:t>N°2</a:t>
            </a:r>
            <a:r>
              <a:rPr lang="fr-FR" sz="1200" spc="-20" dirty="0">
                <a:solidFill>
                  <a:srgbClr val="31936D"/>
                </a:solidFill>
                <a:latin typeface="Arial"/>
                <a:cs typeface="Arial"/>
              </a:rPr>
              <a:t> </a:t>
            </a:r>
            <a:r>
              <a:rPr lang="fr-FR" sz="1200" dirty="0">
                <a:solidFill>
                  <a:srgbClr val="31936D"/>
                </a:solidFill>
                <a:latin typeface="Arial"/>
                <a:cs typeface="Arial"/>
              </a:rPr>
              <a:t>:</a:t>
            </a:r>
            <a:r>
              <a:rPr lang="fr-FR" sz="1200" spc="-20" dirty="0">
                <a:solidFill>
                  <a:srgbClr val="31936D"/>
                </a:solidFill>
                <a:latin typeface="Arial"/>
                <a:cs typeface="Arial"/>
              </a:rPr>
              <a:t> </a:t>
            </a:r>
            <a:r>
              <a:rPr lang="en-US" sz="1200" b="1" dirty="0">
                <a:solidFill>
                  <a:srgbClr val="31936D"/>
                </a:solidFill>
                <a:latin typeface="Arial Black" panose="020B0A04020102020204" pitchFamily="34" charset="0"/>
                <a:ea typeface="Times New Roman" panose="02020603050405020304" pitchFamily="18" charset="0"/>
              </a:rPr>
              <a:t>Homeschooling and child maltreatment: A review of the regulatory context and research evidence in the United States</a:t>
            </a:r>
          </a:p>
        </p:txBody>
      </p:sp>
      <p:grpSp>
        <p:nvGrpSpPr>
          <p:cNvPr id="15" name="Groupe 14">
            <a:extLst>
              <a:ext uri="{FF2B5EF4-FFF2-40B4-BE49-F238E27FC236}">
                <a16:creationId xmlns:a16="http://schemas.microsoft.com/office/drawing/2014/main" id="{A55ECF5A-4172-0267-1A60-E8B1B2C5A0EF}"/>
              </a:ext>
            </a:extLst>
          </p:cNvPr>
          <p:cNvGrpSpPr/>
          <p:nvPr/>
        </p:nvGrpSpPr>
        <p:grpSpPr>
          <a:xfrm>
            <a:off x="544773" y="162124"/>
            <a:ext cx="6473837" cy="760220"/>
            <a:chOff x="465882" y="162124"/>
            <a:chExt cx="6473837" cy="760220"/>
          </a:xfrm>
        </p:grpSpPr>
        <p:grpSp>
          <p:nvGrpSpPr>
            <p:cNvPr id="20" name="Groupe 19">
              <a:extLst>
                <a:ext uri="{FF2B5EF4-FFF2-40B4-BE49-F238E27FC236}">
                  <a16:creationId xmlns:a16="http://schemas.microsoft.com/office/drawing/2014/main" id="{DAD178E2-8850-14D3-6701-8D94E4F58760}"/>
                </a:ext>
              </a:extLst>
            </p:cNvPr>
            <p:cNvGrpSpPr/>
            <p:nvPr/>
          </p:nvGrpSpPr>
          <p:grpSpPr>
            <a:xfrm>
              <a:off x="465882" y="162124"/>
              <a:ext cx="6473837" cy="760220"/>
              <a:chOff x="546355" y="280972"/>
              <a:chExt cx="6473837" cy="760220"/>
            </a:xfrm>
          </p:grpSpPr>
          <p:grpSp>
            <p:nvGrpSpPr>
              <p:cNvPr id="22" name="object 5">
                <a:extLst>
                  <a:ext uri="{FF2B5EF4-FFF2-40B4-BE49-F238E27FC236}">
                    <a16:creationId xmlns:a16="http://schemas.microsoft.com/office/drawing/2014/main" id="{6368C3FD-BE89-EC40-72B1-4BAB4DE444AC}"/>
                  </a:ext>
                </a:extLst>
              </p:cNvPr>
              <p:cNvGrpSpPr/>
              <p:nvPr/>
            </p:nvGrpSpPr>
            <p:grpSpPr>
              <a:xfrm>
                <a:off x="546355" y="341267"/>
                <a:ext cx="6473837" cy="639956"/>
                <a:chOff x="546355" y="360004"/>
                <a:chExt cx="6473843" cy="838835"/>
              </a:xfrm>
            </p:grpSpPr>
            <p:sp>
              <p:nvSpPr>
                <p:cNvPr id="28" name="object 6">
                  <a:extLst>
                    <a:ext uri="{FF2B5EF4-FFF2-40B4-BE49-F238E27FC236}">
                      <a16:creationId xmlns:a16="http://schemas.microsoft.com/office/drawing/2014/main" id="{0D05F7F9-A45C-9CC6-976B-94CD98430600}"/>
                    </a:ext>
                  </a:extLst>
                </p:cNvPr>
                <p:cNvSpPr/>
                <p:nvPr/>
              </p:nvSpPr>
              <p:spPr>
                <a:xfrm>
                  <a:off x="546355" y="366352"/>
                  <a:ext cx="3312371" cy="826135"/>
                </a:xfrm>
                <a:custGeom>
                  <a:avLst/>
                  <a:gdLst/>
                  <a:ahLst/>
                  <a:cxnLst/>
                  <a:rect l="l" t="t" r="r" b="b"/>
                  <a:pathLst>
                    <a:path w="4112260" h="826135">
                      <a:moveTo>
                        <a:pt x="4112044" y="0"/>
                      </a:moveTo>
                      <a:lnTo>
                        <a:pt x="4112044" y="826096"/>
                      </a:lnTo>
                      <a:lnTo>
                        <a:pt x="146050" y="826096"/>
                      </a:lnTo>
                      <a:lnTo>
                        <a:pt x="99932" y="818638"/>
                      </a:lnTo>
                      <a:lnTo>
                        <a:pt x="59845" y="797880"/>
                      </a:lnTo>
                      <a:lnTo>
                        <a:pt x="28213" y="766245"/>
                      </a:lnTo>
                      <a:lnTo>
                        <a:pt x="7457" y="726159"/>
                      </a:lnTo>
                      <a:lnTo>
                        <a:pt x="0" y="680046"/>
                      </a:lnTo>
                      <a:lnTo>
                        <a:pt x="0" y="146050"/>
                      </a:lnTo>
                      <a:lnTo>
                        <a:pt x="7457" y="99937"/>
                      </a:lnTo>
                      <a:lnTo>
                        <a:pt x="28213" y="59851"/>
                      </a:lnTo>
                      <a:lnTo>
                        <a:pt x="59845" y="28216"/>
                      </a:lnTo>
                      <a:lnTo>
                        <a:pt x="99932" y="7458"/>
                      </a:lnTo>
                      <a:lnTo>
                        <a:pt x="146050" y="0"/>
                      </a:lnTo>
                      <a:lnTo>
                        <a:pt x="4112044" y="0"/>
                      </a:lnTo>
                      <a:close/>
                    </a:path>
                  </a:pathLst>
                </a:custGeom>
                <a:ln w="12700">
                  <a:solidFill>
                    <a:srgbClr val="006590"/>
                  </a:solidFill>
                </a:ln>
              </p:spPr>
              <p:txBody>
                <a:bodyPr wrap="square" lIns="0" tIns="0" rIns="0" bIns="0" rtlCol="0"/>
                <a:lstStyle/>
                <a:p>
                  <a:endParaRPr/>
                </a:p>
              </p:txBody>
            </p:sp>
            <p:sp>
              <p:nvSpPr>
                <p:cNvPr id="29" name="object 7">
                  <a:extLst>
                    <a:ext uri="{FF2B5EF4-FFF2-40B4-BE49-F238E27FC236}">
                      <a16:creationId xmlns:a16="http://schemas.microsoft.com/office/drawing/2014/main" id="{9064FA16-68B3-D3FA-AC3A-ACED021CBDBC}"/>
                    </a:ext>
                  </a:extLst>
                </p:cNvPr>
                <p:cNvSpPr/>
                <p:nvPr/>
              </p:nvSpPr>
              <p:spPr>
                <a:xfrm>
                  <a:off x="3783216" y="360004"/>
                  <a:ext cx="3236982" cy="838835"/>
                </a:xfrm>
                <a:custGeom>
                  <a:avLst/>
                  <a:gdLst/>
                  <a:ahLst/>
                  <a:cxnLst/>
                  <a:rect l="l" t="t" r="r" b="b"/>
                  <a:pathLst>
                    <a:path w="4140200" h="838835">
                      <a:moveTo>
                        <a:pt x="3987596" y="0"/>
                      </a:moveTo>
                      <a:lnTo>
                        <a:pt x="0" y="0"/>
                      </a:lnTo>
                      <a:lnTo>
                        <a:pt x="0" y="838796"/>
                      </a:lnTo>
                      <a:lnTo>
                        <a:pt x="3987596" y="838796"/>
                      </a:lnTo>
                      <a:lnTo>
                        <a:pt x="4035769" y="831028"/>
                      </a:lnTo>
                      <a:lnTo>
                        <a:pt x="4077605" y="809394"/>
                      </a:lnTo>
                      <a:lnTo>
                        <a:pt x="4110594" y="776405"/>
                      </a:lnTo>
                      <a:lnTo>
                        <a:pt x="4132228" y="734569"/>
                      </a:lnTo>
                      <a:lnTo>
                        <a:pt x="4139996" y="686396"/>
                      </a:lnTo>
                      <a:lnTo>
                        <a:pt x="4139996" y="152400"/>
                      </a:lnTo>
                      <a:lnTo>
                        <a:pt x="4132228" y="104231"/>
                      </a:lnTo>
                      <a:lnTo>
                        <a:pt x="4110594" y="62396"/>
                      </a:lnTo>
                      <a:lnTo>
                        <a:pt x="4077605" y="29405"/>
                      </a:lnTo>
                      <a:lnTo>
                        <a:pt x="4035769" y="7769"/>
                      </a:lnTo>
                      <a:lnTo>
                        <a:pt x="3987596" y="0"/>
                      </a:lnTo>
                      <a:close/>
                    </a:path>
                  </a:pathLst>
                </a:custGeom>
                <a:solidFill>
                  <a:srgbClr val="31936D"/>
                </a:solidFill>
              </p:spPr>
              <p:txBody>
                <a:bodyPr wrap="square" lIns="0" tIns="0" rIns="0" bIns="0" rtlCol="0"/>
                <a:lstStyle/>
                <a:p>
                  <a:endParaRPr/>
                </a:p>
              </p:txBody>
            </p:sp>
          </p:grpSp>
          <p:sp>
            <p:nvSpPr>
              <p:cNvPr id="23" name="object 10">
                <a:extLst>
                  <a:ext uri="{FF2B5EF4-FFF2-40B4-BE49-F238E27FC236}">
                    <a16:creationId xmlns:a16="http://schemas.microsoft.com/office/drawing/2014/main" id="{3C225462-9B85-4C33-BE13-40BA3EA97193}"/>
                  </a:ext>
                </a:extLst>
              </p:cNvPr>
              <p:cNvSpPr txBox="1"/>
              <p:nvPr/>
            </p:nvSpPr>
            <p:spPr>
              <a:xfrm>
                <a:off x="681906" y="450904"/>
                <a:ext cx="2911680" cy="444737"/>
              </a:xfrm>
              <a:prstGeom prst="rect">
                <a:avLst/>
              </a:prstGeom>
            </p:spPr>
            <p:txBody>
              <a:bodyPr vert="horz" wrap="square" lIns="0" tIns="12700" rIns="0" bIns="0" rtlCol="0">
                <a:spAutoFit/>
              </a:bodyPr>
              <a:lstStyle/>
              <a:p>
                <a:pPr marL="12701" marR="276868">
                  <a:lnSpc>
                    <a:spcPct val="102600"/>
                  </a:lnSpc>
                  <a:spcBef>
                    <a:spcPts val="100"/>
                  </a:spcBef>
                </a:pPr>
                <a:r>
                  <a:rPr sz="1000" dirty="0">
                    <a:solidFill>
                      <a:srgbClr val="006590"/>
                    </a:solidFill>
                    <a:latin typeface="Arial"/>
                    <a:cs typeface="Arial"/>
                  </a:rPr>
                  <a:t>EPRRED</a:t>
                </a:r>
                <a:r>
                  <a:rPr sz="1000" spc="75" dirty="0">
                    <a:solidFill>
                      <a:srgbClr val="006590"/>
                    </a:solidFill>
                    <a:latin typeface="Arial"/>
                    <a:cs typeface="Arial"/>
                  </a:rPr>
                  <a:t> </a:t>
                </a:r>
                <a:r>
                  <a:rPr sz="1000" dirty="0">
                    <a:solidFill>
                      <a:srgbClr val="006590"/>
                    </a:solidFill>
                    <a:latin typeface="Arial"/>
                    <a:cs typeface="Arial"/>
                  </a:rPr>
                  <a:t>Occitanie</a:t>
                </a:r>
                <a:r>
                  <a:rPr sz="1000" spc="75" dirty="0">
                    <a:solidFill>
                      <a:srgbClr val="006590"/>
                    </a:solidFill>
                    <a:latin typeface="Arial"/>
                    <a:cs typeface="Arial"/>
                  </a:rPr>
                  <a:t> </a:t>
                </a:r>
                <a:r>
                  <a:rPr sz="1000" dirty="0">
                    <a:solidFill>
                      <a:srgbClr val="006590"/>
                    </a:solidFill>
                    <a:latin typeface="Arial"/>
                    <a:cs typeface="Arial"/>
                  </a:rPr>
                  <a:t>Ouest</a:t>
                </a:r>
                <a:r>
                  <a:rPr sz="1000" spc="75" dirty="0">
                    <a:solidFill>
                      <a:srgbClr val="006590"/>
                    </a:solidFill>
                    <a:latin typeface="Arial"/>
                    <a:cs typeface="Arial"/>
                  </a:rPr>
                  <a:t> </a:t>
                </a:r>
                <a:r>
                  <a:rPr sz="1000" dirty="0">
                    <a:solidFill>
                      <a:srgbClr val="006590"/>
                    </a:solidFill>
                    <a:latin typeface="Arial"/>
                    <a:cs typeface="Arial"/>
                  </a:rPr>
                  <a:t>&amp;</a:t>
                </a:r>
                <a:r>
                  <a:rPr sz="1000" spc="75" dirty="0">
                    <a:solidFill>
                      <a:srgbClr val="006590"/>
                    </a:solidFill>
                    <a:latin typeface="Arial"/>
                    <a:cs typeface="Arial"/>
                  </a:rPr>
                  <a:t> </a:t>
                </a:r>
                <a:r>
                  <a:rPr sz="1000" spc="-25" dirty="0">
                    <a:solidFill>
                      <a:srgbClr val="006590"/>
                    </a:solidFill>
                    <a:latin typeface="Arial"/>
                    <a:cs typeface="Arial"/>
                  </a:rPr>
                  <a:t>Est </a:t>
                </a:r>
                <a:endParaRPr lang="fr-FR" sz="1000" spc="-25" dirty="0">
                  <a:solidFill>
                    <a:srgbClr val="006590"/>
                  </a:solidFill>
                  <a:latin typeface="Arial"/>
                  <a:cs typeface="Arial"/>
                </a:endParaRPr>
              </a:p>
              <a:p>
                <a:pPr marL="12701" marR="276868">
                  <a:lnSpc>
                    <a:spcPct val="102600"/>
                  </a:lnSpc>
                  <a:spcBef>
                    <a:spcPts val="100"/>
                  </a:spcBef>
                </a:pPr>
                <a:r>
                  <a:rPr sz="850" dirty="0" err="1">
                    <a:solidFill>
                      <a:srgbClr val="006590"/>
                    </a:solidFill>
                    <a:latin typeface="Arial"/>
                    <a:cs typeface="Arial"/>
                  </a:rPr>
                  <a:t>Équipe</a:t>
                </a:r>
                <a:r>
                  <a:rPr sz="850" spc="80" dirty="0">
                    <a:solidFill>
                      <a:srgbClr val="006590"/>
                    </a:solidFill>
                    <a:latin typeface="Arial"/>
                    <a:cs typeface="Arial"/>
                  </a:rPr>
                  <a:t> </a:t>
                </a:r>
                <a:r>
                  <a:rPr sz="850" dirty="0">
                    <a:solidFill>
                      <a:srgbClr val="006590"/>
                    </a:solidFill>
                    <a:latin typeface="Arial"/>
                    <a:cs typeface="Arial"/>
                  </a:rPr>
                  <a:t>Pédiatrique</a:t>
                </a:r>
                <a:r>
                  <a:rPr sz="850" spc="85" dirty="0">
                    <a:solidFill>
                      <a:srgbClr val="006590"/>
                    </a:solidFill>
                    <a:latin typeface="Arial"/>
                    <a:cs typeface="Arial"/>
                  </a:rPr>
                  <a:t> </a:t>
                </a:r>
                <a:r>
                  <a:rPr sz="850" dirty="0">
                    <a:solidFill>
                      <a:srgbClr val="006590"/>
                    </a:solidFill>
                    <a:latin typeface="Arial"/>
                    <a:cs typeface="Arial"/>
                  </a:rPr>
                  <a:t>Référente</a:t>
                </a:r>
                <a:r>
                  <a:rPr sz="850" spc="80" dirty="0">
                    <a:solidFill>
                      <a:srgbClr val="006590"/>
                    </a:solidFill>
                    <a:latin typeface="Arial"/>
                    <a:cs typeface="Arial"/>
                  </a:rPr>
                  <a:t> </a:t>
                </a:r>
                <a:r>
                  <a:rPr sz="850" spc="-10" dirty="0">
                    <a:solidFill>
                      <a:srgbClr val="006590"/>
                    </a:solidFill>
                    <a:latin typeface="Arial"/>
                    <a:cs typeface="Arial"/>
                  </a:rPr>
                  <a:t>Régionale </a:t>
                </a:r>
                <a:r>
                  <a:rPr sz="850" dirty="0">
                    <a:solidFill>
                      <a:srgbClr val="006590"/>
                    </a:solidFill>
                    <a:latin typeface="Arial"/>
                    <a:cs typeface="Arial"/>
                  </a:rPr>
                  <a:t>de</a:t>
                </a:r>
                <a:r>
                  <a:rPr sz="850" spc="50" dirty="0">
                    <a:solidFill>
                      <a:srgbClr val="006590"/>
                    </a:solidFill>
                    <a:latin typeface="Arial"/>
                    <a:cs typeface="Arial"/>
                  </a:rPr>
                  <a:t> </a:t>
                </a:r>
                <a:r>
                  <a:rPr sz="850" dirty="0">
                    <a:solidFill>
                      <a:srgbClr val="006590"/>
                    </a:solidFill>
                    <a:latin typeface="Arial"/>
                    <a:cs typeface="Arial"/>
                  </a:rPr>
                  <a:t>l’Enfance</a:t>
                </a:r>
                <a:r>
                  <a:rPr sz="850" spc="55" dirty="0">
                    <a:solidFill>
                      <a:srgbClr val="006590"/>
                    </a:solidFill>
                    <a:latin typeface="Arial"/>
                    <a:cs typeface="Arial"/>
                  </a:rPr>
                  <a:t> </a:t>
                </a:r>
                <a:r>
                  <a:rPr sz="850" dirty="0" err="1">
                    <a:solidFill>
                      <a:srgbClr val="006590"/>
                    </a:solidFill>
                    <a:latin typeface="Arial"/>
                    <a:cs typeface="Arial"/>
                  </a:rPr>
                  <a:t>en</a:t>
                </a:r>
                <a:r>
                  <a:rPr sz="850" spc="55" dirty="0">
                    <a:solidFill>
                      <a:srgbClr val="006590"/>
                    </a:solidFill>
                    <a:latin typeface="Arial"/>
                    <a:cs typeface="Arial"/>
                  </a:rPr>
                  <a:t> </a:t>
                </a:r>
                <a:r>
                  <a:rPr sz="850" spc="-10" dirty="0">
                    <a:solidFill>
                      <a:srgbClr val="006590"/>
                    </a:solidFill>
                    <a:latin typeface="Arial"/>
                    <a:cs typeface="Arial"/>
                  </a:rPr>
                  <a:t>Danger</a:t>
                </a:r>
                <a:endParaRPr sz="850" dirty="0">
                  <a:latin typeface="Arial"/>
                  <a:cs typeface="Arial"/>
                </a:endParaRPr>
              </a:p>
            </p:txBody>
          </p:sp>
          <p:sp>
            <p:nvSpPr>
              <p:cNvPr id="24" name="Rectangle 2">
                <a:extLst>
                  <a:ext uri="{FF2B5EF4-FFF2-40B4-BE49-F238E27FC236}">
                    <a16:creationId xmlns:a16="http://schemas.microsoft.com/office/drawing/2014/main" id="{DEA499D8-1141-A130-50EC-9338D958DFE1}"/>
                  </a:ext>
                </a:extLst>
              </p:cNvPr>
              <p:cNvSpPr>
                <a:spLocks noChangeArrowheads="1"/>
              </p:cNvSpPr>
              <p:nvPr/>
            </p:nvSpPr>
            <p:spPr bwMode="auto">
              <a:xfrm>
                <a:off x="3045317" y="280972"/>
                <a:ext cx="162897" cy="1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25" name="Groupe 24">
                <a:extLst>
                  <a:ext uri="{FF2B5EF4-FFF2-40B4-BE49-F238E27FC236}">
                    <a16:creationId xmlns:a16="http://schemas.microsoft.com/office/drawing/2014/main" id="{135228C4-FBF2-56B0-1EE2-C43556DD0A8C}"/>
                  </a:ext>
                </a:extLst>
              </p:cNvPr>
              <p:cNvGrpSpPr/>
              <p:nvPr/>
            </p:nvGrpSpPr>
            <p:grpSpPr>
              <a:xfrm>
                <a:off x="2666548" y="825748"/>
                <a:ext cx="1306302" cy="215444"/>
                <a:chOff x="2543192" y="860271"/>
                <a:chExt cx="1306302" cy="215444"/>
              </a:xfrm>
            </p:grpSpPr>
            <p:sp>
              <p:nvSpPr>
                <p:cNvPr id="26" name="object 9">
                  <a:extLst>
                    <a:ext uri="{FF2B5EF4-FFF2-40B4-BE49-F238E27FC236}">
                      <a16:creationId xmlns:a16="http://schemas.microsoft.com/office/drawing/2014/main" id="{EE47F067-6406-0BF2-E63A-BADBD49D7A99}"/>
                    </a:ext>
                  </a:extLst>
                </p:cNvPr>
                <p:cNvSpPr/>
                <p:nvPr/>
              </p:nvSpPr>
              <p:spPr>
                <a:xfrm>
                  <a:off x="2543192" y="887694"/>
                  <a:ext cx="1296144" cy="158115"/>
                </a:xfrm>
                <a:custGeom>
                  <a:avLst/>
                  <a:gdLst/>
                  <a:ahLst/>
                  <a:cxnLst/>
                  <a:rect l="l" t="t" r="r" b="b"/>
                  <a:pathLst>
                    <a:path w="1132839" h="158115">
                      <a:moveTo>
                        <a:pt x="1067219" y="0"/>
                      </a:moveTo>
                      <a:lnTo>
                        <a:pt x="65341" y="0"/>
                      </a:lnTo>
                      <a:lnTo>
                        <a:pt x="39910" y="5133"/>
                      </a:lnTo>
                      <a:lnTo>
                        <a:pt x="19140" y="19135"/>
                      </a:lnTo>
                      <a:lnTo>
                        <a:pt x="5135" y="39904"/>
                      </a:lnTo>
                      <a:lnTo>
                        <a:pt x="0" y="65341"/>
                      </a:lnTo>
                      <a:lnTo>
                        <a:pt x="0" y="92570"/>
                      </a:lnTo>
                      <a:lnTo>
                        <a:pt x="5135" y="117999"/>
                      </a:lnTo>
                      <a:lnTo>
                        <a:pt x="19140" y="138764"/>
                      </a:lnTo>
                      <a:lnTo>
                        <a:pt x="39910" y="152765"/>
                      </a:lnTo>
                      <a:lnTo>
                        <a:pt x="65341" y="157899"/>
                      </a:lnTo>
                      <a:lnTo>
                        <a:pt x="1067219" y="157899"/>
                      </a:lnTo>
                      <a:lnTo>
                        <a:pt x="1092655" y="152765"/>
                      </a:lnTo>
                      <a:lnTo>
                        <a:pt x="1113424" y="138764"/>
                      </a:lnTo>
                      <a:lnTo>
                        <a:pt x="1127426" y="117999"/>
                      </a:lnTo>
                      <a:lnTo>
                        <a:pt x="1132560" y="92570"/>
                      </a:lnTo>
                      <a:lnTo>
                        <a:pt x="1132560" y="65341"/>
                      </a:lnTo>
                      <a:lnTo>
                        <a:pt x="1127426" y="39904"/>
                      </a:lnTo>
                      <a:lnTo>
                        <a:pt x="1113424" y="19135"/>
                      </a:lnTo>
                      <a:lnTo>
                        <a:pt x="1092655" y="5133"/>
                      </a:lnTo>
                      <a:lnTo>
                        <a:pt x="1067219" y="0"/>
                      </a:lnTo>
                      <a:close/>
                    </a:path>
                  </a:pathLst>
                </a:custGeom>
                <a:solidFill>
                  <a:srgbClr val="006590"/>
                </a:solidFill>
              </p:spPr>
              <p:txBody>
                <a:bodyPr wrap="square" lIns="0" tIns="0" rIns="0" bIns="0" rtlCol="0"/>
                <a:lstStyle/>
                <a:p>
                  <a:endParaRPr/>
                </a:p>
              </p:txBody>
            </p:sp>
            <p:sp>
              <p:nvSpPr>
                <p:cNvPr id="27" name="ZoneTexte 26">
                  <a:extLst>
                    <a:ext uri="{FF2B5EF4-FFF2-40B4-BE49-F238E27FC236}">
                      <a16:creationId xmlns:a16="http://schemas.microsoft.com/office/drawing/2014/main" id="{4630FA90-65D7-5732-93DE-63FD795D2B39}"/>
                    </a:ext>
                  </a:extLst>
                </p:cNvPr>
                <p:cNvSpPr txBox="1"/>
                <p:nvPr/>
              </p:nvSpPr>
              <p:spPr>
                <a:xfrm>
                  <a:off x="2553350" y="860271"/>
                  <a:ext cx="1296144" cy="215444"/>
                </a:xfrm>
                <a:prstGeom prst="rect">
                  <a:avLst/>
                </a:prstGeom>
                <a:noFill/>
              </p:spPr>
              <p:txBody>
                <a:bodyPr wrap="square" rtlCol="0">
                  <a:spAutoFit/>
                </a:bodyPr>
                <a:lstStyle/>
                <a:p>
                  <a:r>
                    <a:rPr lang="fr-FR" sz="800" dirty="0">
                      <a:solidFill>
                        <a:srgbClr val="FFFFFF"/>
                      </a:solidFill>
                      <a:latin typeface="Arial Black"/>
                      <a:cs typeface="Arial Black"/>
                    </a:rPr>
                    <a:t>N°4 </a:t>
                  </a:r>
                  <a:r>
                    <a:rPr lang="fr-FR" sz="800" b="1" dirty="0">
                      <a:solidFill>
                        <a:srgbClr val="FFFFFF"/>
                      </a:solidFill>
                      <a:latin typeface="Arial"/>
                      <a:cs typeface="Arial"/>
                    </a:rPr>
                    <a:t>-</a:t>
                  </a:r>
                  <a:r>
                    <a:rPr lang="fr-FR" sz="800" b="1" spc="45" dirty="0">
                      <a:solidFill>
                        <a:srgbClr val="FFFFFF"/>
                      </a:solidFill>
                      <a:latin typeface="Arial"/>
                      <a:cs typeface="Arial"/>
                    </a:rPr>
                    <a:t> Juillet </a:t>
                  </a:r>
                  <a:r>
                    <a:rPr lang="fr-FR" sz="800" b="1" spc="-20" dirty="0">
                      <a:solidFill>
                        <a:srgbClr val="FFFFFF"/>
                      </a:solidFill>
                      <a:latin typeface="Arial"/>
                      <a:cs typeface="Arial"/>
                    </a:rPr>
                    <a:t>2025</a:t>
                  </a:r>
                  <a:endParaRPr lang="fr-FR" sz="800" dirty="0">
                    <a:latin typeface="Arial"/>
                    <a:cs typeface="Arial"/>
                  </a:endParaRPr>
                </a:p>
              </p:txBody>
            </p:sp>
          </p:grpSp>
        </p:grpSp>
        <p:sp>
          <p:nvSpPr>
            <p:cNvPr id="21" name="object 8">
              <a:extLst>
                <a:ext uri="{FF2B5EF4-FFF2-40B4-BE49-F238E27FC236}">
                  <a16:creationId xmlns:a16="http://schemas.microsoft.com/office/drawing/2014/main" id="{337DB539-6587-6876-CED0-1E014E327951}"/>
                </a:ext>
              </a:extLst>
            </p:cNvPr>
            <p:cNvSpPr txBox="1"/>
            <p:nvPr/>
          </p:nvSpPr>
          <p:spPr>
            <a:xfrm>
              <a:off x="3954584" y="281797"/>
              <a:ext cx="2985135" cy="507831"/>
            </a:xfrm>
            <a:prstGeom prst="rect">
              <a:avLst/>
            </a:prstGeom>
          </p:spPr>
          <p:txBody>
            <a:bodyPr vert="horz" wrap="square" lIns="0" tIns="15240" rIns="0" bIns="0" rtlCol="0">
              <a:spAutoFit/>
            </a:bodyPr>
            <a:lstStyle/>
            <a:p>
              <a:pPr marL="12701">
                <a:spcBef>
                  <a:spcPts val="120"/>
                </a:spcBef>
              </a:pPr>
              <a:r>
                <a:rPr sz="1600" dirty="0">
                  <a:solidFill>
                    <a:srgbClr val="FFFFFF"/>
                  </a:solidFill>
                  <a:latin typeface="Arial"/>
                  <a:cs typeface="Arial"/>
                </a:rPr>
                <a:t>Bulletin</a:t>
              </a:r>
              <a:r>
                <a:rPr sz="1600" spc="-10" dirty="0">
                  <a:solidFill>
                    <a:srgbClr val="FFFFFF"/>
                  </a:solidFill>
                  <a:latin typeface="Arial"/>
                  <a:cs typeface="Arial"/>
                </a:rPr>
                <a:t> </a:t>
              </a:r>
              <a:r>
                <a:rPr sz="1600" dirty="0">
                  <a:solidFill>
                    <a:srgbClr val="FFFFFF"/>
                  </a:solidFill>
                  <a:latin typeface="Arial"/>
                  <a:cs typeface="Arial"/>
                </a:rPr>
                <a:t>de</a:t>
              </a:r>
              <a:r>
                <a:rPr sz="1600" spc="-10" dirty="0">
                  <a:solidFill>
                    <a:srgbClr val="FFFFFF"/>
                  </a:solidFill>
                  <a:latin typeface="Arial"/>
                  <a:cs typeface="Arial"/>
                </a:rPr>
                <a:t> </a:t>
              </a:r>
              <a:r>
                <a:rPr sz="1600" dirty="0">
                  <a:solidFill>
                    <a:srgbClr val="FFFFFF"/>
                  </a:solidFill>
                  <a:latin typeface="Arial"/>
                  <a:cs typeface="Arial"/>
                </a:rPr>
                <a:t>Veille</a:t>
              </a:r>
              <a:r>
                <a:rPr sz="1600" spc="-10" dirty="0">
                  <a:solidFill>
                    <a:srgbClr val="FFFFFF"/>
                  </a:solidFill>
                  <a:latin typeface="Arial"/>
                  <a:cs typeface="Arial"/>
                </a:rPr>
                <a:t> Scientifique</a:t>
              </a:r>
              <a:endParaRPr sz="1600" dirty="0">
                <a:latin typeface="Arial"/>
                <a:cs typeface="Arial"/>
              </a:endParaRPr>
            </a:p>
            <a:p>
              <a:pPr marL="12701">
                <a:spcBef>
                  <a:spcPts val="30"/>
                </a:spcBef>
              </a:pPr>
              <a:r>
                <a:rPr sz="1600" dirty="0">
                  <a:solidFill>
                    <a:srgbClr val="FFFFFF"/>
                  </a:solidFill>
                  <a:latin typeface="Arial Black"/>
                  <a:cs typeface="Arial Black"/>
                </a:rPr>
                <a:t>de</a:t>
              </a:r>
              <a:r>
                <a:rPr sz="1600" spc="35" dirty="0">
                  <a:solidFill>
                    <a:srgbClr val="FFFFFF"/>
                  </a:solidFill>
                  <a:latin typeface="Arial Black"/>
                  <a:cs typeface="Arial Black"/>
                </a:rPr>
                <a:t> </a:t>
              </a:r>
              <a:r>
                <a:rPr sz="1600" dirty="0">
                  <a:solidFill>
                    <a:srgbClr val="FFFFFF"/>
                  </a:solidFill>
                  <a:latin typeface="Arial Black"/>
                  <a:cs typeface="Arial Black"/>
                </a:rPr>
                <a:t>l’Enfance</a:t>
              </a:r>
              <a:r>
                <a:rPr sz="1600" spc="40" dirty="0">
                  <a:solidFill>
                    <a:srgbClr val="FFFFFF"/>
                  </a:solidFill>
                  <a:latin typeface="Arial Black"/>
                  <a:cs typeface="Arial Black"/>
                </a:rPr>
                <a:t> </a:t>
              </a:r>
              <a:r>
                <a:rPr sz="1600" dirty="0">
                  <a:solidFill>
                    <a:srgbClr val="FFFFFF"/>
                  </a:solidFill>
                  <a:latin typeface="Arial Black"/>
                  <a:cs typeface="Arial Black"/>
                </a:rPr>
                <a:t>en</a:t>
              </a:r>
              <a:r>
                <a:rPr sz="1600" spc="35" dirty="0">
                  <a:solidFill>
                    <a:srgbClr val="FFFFFF"/>
                  </a:solidFill>
                  <a:latin typeface="Arial Black"/>
                  <a:cs typeface="Arial Black"/>
                </a:rPr>
                <a:t> </a:t>
              </a:r>
              <a:r>
                <a:rPr sz="1600" spc="-10" dirty="0">
                  <a:solidFill>
                    <a:srgbClr val="FFFFFF"/>
                  </a:solidFill>
                  <a:latin typeface="Arial Black"/>
                  <a:cs typeface="Arial Black"/>
                </a:rPr>
                <a:t>Danger</a:t>
              </a:r>
              <a:endParaRPr sz="1600" dirty="0">
                <a:latin typeface="Arial Black"/>
                <a:cs typeface="Arial Black"/>
              </a:endParaRPr>
            </a:p>
          </p:txBody>
        </p:sp>
      </p:grpSp>
      <p:pic>
        <p:nvPicPr>
          <p:cNvPr id="31" name="object 18">
            <a:extLst>
              <a:ext uri="{FF2B5EF4-FFF2-40B4-BE49-F238E27FC236}">
                <a16:creationId xmlns:a16="http://schemas.microsoft.com/office/drawing/2014/main" id="{CA743CD3-3ECA-3BA2-9ABE-810027EF0EF3}"/>
              </a:ext>
            </a:extLst>
          </p:cNvPr>
          <p:cNvPicPr/>
          <p:nvPr/>
        </p:nvPicPr>
        <p:blipFill>
          <a:blip r:embed="rId3" cstate="print"/>
          <a:stretch>
            <a:fillRect/>
          </a:stretch>
        </p:blipFill>
        <p:spPr>
          <a:xfrm>
            <a:off x="7128000" y="10302626"/>
            <a:ext cx="216001" cy="216001"/>
          </a:xfrm>
          <a:prstGeom prst="rect">
            <a:avLst/>
          </a:prstGeom>
        </p:spPr>
      </p:pic>
      <p:sp>
        <p:nvSpPr>
          <p:cNvPr id="32" name="object 21">
            <a:extLst>
              <a:ext uri="{FF2B5EF4-FFF2-40B4-BE49-F238E27FC236}">
                <a16:creationId xmlns:a16="http://schemas.microsoft.com/office/drawing/2014/main" id="{F6A06C92-8C2C-776B-861E-468339BDEA38}"/>
              </a:ext>
            </a:extLst>
          </p:cNvPr>
          <p:cNvSpPr txBox="1"/>
          <p:nvPr/>
        </p:nvSpPr>
        <p:spPr>
          <a:xfrm>
            <a:off x="7189493" y="10315252"/>
            <a:ext cx="93345" cy="146194"/>
          </a:xfrm>
          <a:prstGeom prst="rect">
            <a:avLst/>
          </a:prstGeom>
        </p:spPr>
        <p:txBody>
          <a:bodyPr vert="horz" wrap="square" lIns="0" tIns="22860" rIns="0" bIns="0" rtlCol="0">
            <a:spAutoFit/>
          </a:bodyPr>
          <a:lstStyle/>
          <a:p>
            <a:pPr marL="12701">
              <a:spcBef>
                <a:spcPts val="180"/>
              </a:spcBef>
            </a:pPr>
            <a:r>
              <a:rPr lang="fr-FR" sz="800" spc="-50" dirty="0">
                <a:solidFill>
                  <a:srgbClr val="FFFFFF"/>
                </a:solidFill>
                <a:latin typeface="Arial Black"/>
                <a:cs typeface="Arial Black"/>
              </a:rPr>
              <a:t>3</a:t>
            </a:r>
            <a:endParaRPr sz="800" dirty="0">
              <a:latin typeface="Arial Black"/>
              <a:cs typeface="Arial Black"/>
            </a:endParaRPr>
          </a:p>
        </p:txBody>
      </p:sp>
      <p:sp>
        <p:nvSpPr>
          <p:cNvPr id="2" name="ZoneTexte 1">
            <a:extLst>
              <a:ext uri="{FF2B5EF4-FFF2-40B4-BE49-F238E27FC236}">
                <a16:creationId xmlns:a16="http://schemas.microsoft.com/office/drawing/2014/main" id="{8EC4C07B-D452-4022-ABEB-155054BF4EAD}"/>
              </a:ext>
            </a:extLst>
          </p:cNvPr>
          <p:cNvSpPr txBox="1"/>
          <p:nvPr/>
        </p:nvSpPr>
        <p:spPr>
          <a:xfrm>
            <a:off x="540000" y="3644057"/>
            <a:ext cx="6480000" cy="1846659"/>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600" dirty="0">
                <a:solidFill>
                  <a:srgbClr val="31936D"/>
                </a:solidFill>
                <a:latin typeface="Arial"/>
                <a:cs typeface="Arial"/>
              </a:rPr>
              <a:t>ARTICLE</a:t>
            </a:r>
            <a:r>
              <a:rPr lang="fr-FR" sz="1600" spc="-20" dirty="0">
                <a:solidFill>
                  <a:srgbClr val="31936D"/>
                </a:solidFill>
                <a:latin typeface="Arial"/>
                <a:cs typeface="Arial"/>
              </a:rPr>
              <a:t> </a:t>
            </a:r>
            <a:r>
              <a:rPr lang="fr-FR" sz="1600" dirty="0">
                <a:solidFill>
                  <a:srgbClr val="31936D"/>
                </a:solidFill>
                <a:latin typeface="Arial"/>
                <a:cs typeface="Arial"/>
              </a:rPr>
              <a:t>N°3</a:t>
            </a:r>
            <a:r>
              <a:rPr lang="fr-FR" sz="1600" spc="-15" dirty="0">
                <a:solidFill>
                  <a:srgbClr val="31936D"/>
                </a:solidFill>
                <a:latin typeface="Arial"/>
                <a:cs typeface="Arial"/>
              </a:rPr>
              <a:t> </a:t>
            </a:r>
            <a:r>
              <a:rPr lang="fr-FR" sz="1600" dirty="0">
                <a:solidFill>
                  <a:srgbClr val="31936D"/>
                </a:solidFill>
                <a:latin typeface="Arial"/>
                <a:cs typeface="Arial"/>
              </a:rPr>
              <a:t>:</a:t>
            </a:r>
            <a:r>
              <a:rPr lang="fr-FR" sz="1600" spc="-20" dirty="0">
                <a:solidFill>
                  <a:srgbClr val="31936D"/>
                </a:solidFill>
                <a:latin typeface="Arial"/>
                <a:cs typeface="Arial"/>
              </a:rPr>
              <a:t> </a:t>
            </a:r>
            <a:r>
              <a:rPr lang="en-US" sz="1600" b="1" dirty="0">
                <a:solidFill>
                  <a:srgbClr val="31936D"/>
                </a:solidFill>
                <a:latin typeface="Arial Black" panose="020B0A04020102020204" pitchFamily="34" charset="0"/>
                <a:ea typeface="Times New Roman" panose="02020603050405020304" pitchFamily="18" charset="0"/>
              </a:rPr>
              <a:t>Parenting style patterns and their longitudinal impact on mental health in abused and </a:t>
            </a:r>
            <a:r>
              <a:rPr lang="en-US" sz="1600" b="1" dirty="0" err="1">
                <a:solidFill>
                  <a:srgbClr val="31936D"/>
                </a:solidFill>
                <a:latin typeface="Arial Black" panose="020B0A04020102020204" pitchFamily="34" charset="0"/>
                <a:ea typeface="Times New Roman" panose="02020603050405020304" pitchFamily="18" charset="0"/>
              </a:rPr>
              <a:t>nonabused</a:t>
            </a:r>
            <a:r>
              <a:rPr lang="en-US" sz="1600" b="1" dirty="0">
                <a:solidFill>
                  <a:srgbClr val="31936D"/>
                </a:solidFill>
                <a:latin typeface="Arial Black" panose="020B0A04020102020204" pitchFamily="34" charset="0"/>
                <a:ea typeface="Times New Roman" panose="02020603050405020304" pitchFamily="18" charset="0"/>
              </a:rPr>
              <a:t> adolescents</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600" b="1" i="1" dirty="0">
              <a:solidFill>
                <a:srgbClr val="31936D"/>
              </a:solidFill>
              <a:latin typeface="Arial Black" panose="020B0A040201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600" b="1" i="1" dirty="0">
              <a:solidFill>
                <a:srgbClr val="31936D"/>
              </a:solidFill>
              <a:latin typeface="Arial Black" panose="020B0A04020102020204" pitchFamily="34" charset="0"/>
              <a:ea typeface="Times New Roman" panose="020206030504050203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000" b="1" dirty="0">
                <a:solidFill>
                  <a:srgbClr val="31936D"/>
                </a:solidFill>
                <a:latin typeface="Arial" panose="020B0604020202020204" pitchFamily="34" charset="0"/>
                <a:ea typeface="Times New Roman" panose="02020603050405020304" pitchFamily="18" charset="0"/>
                <a:cs typeface="Arial" panose="020B0604020202020204" pitchFamily="34" charset="0"/>
              </a:rPr>
              <a:t>Il s’agit d’une étude longitudinale réalisé en Suisse visant à mieux préciser la répartition des styles parentaux et leur évolution au cours du temps chez des adolescents selon s’ils ont été victimes ou non de violences physiques. </a:t>
            </a:r>
            <a:endParaRPr lang="fr-FR"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ZoneTexte 3">
            <a:extLst>
              <a:ext uri="{FF2B5EF4-FFF2-40B4-BE49-F238E27FC236}">
                <a16:creationId xmlns:a16="http://schemas.microsoft.com/office/drawing/2014/main" id="{DB8B01BD-20AB-483F-9051-12C9BE0802E1}"/>
              </a:ext>
            </a:extLst>
          </p:cNvPr>
          <p:cNvSpPr txBox="1"/>
          <p:nvPr/>
        </p:nvSpPr>
        <p:spPr>
          <a:xfrm>
            <a:off x="540000" y="5744770"/>
            <a:ext cx="3128400" cy="4154984"/>
          </a:xfrm>
          <a:prstGeom prst="rect">
            <a:avLst/>
          </a:prstGeom>
          <a:noFill/>
        </p:spPr>
        <p:txBody>
          <a:bodyPr wrap="square" lIns="0" tIns="0" rIns="0" bIns="0" rtlCol="0">
            <a:spAutoFit/>
          </a:bodyPr>
          <a:lstStyle/>
          <a:p>
            <a:r>
              <a:rPr lang="fr-FR" sz="900" b="1" dirty="0">
                <a:latin typeface="Arial" panose="020B0604020202020204" pitchFamily="34" charset="0"/>
                <a:cs typeface="Arial" panose="020B0604020202020204" pitchFamily="34" charset="0"/>
              </a:rPr>
              <a:t>Le constat de départ est </a:t>
            </a:r>
            <a:r>
              <a:rPr lang="fr-FR" sz="900" dirty="0">
                <a:latin typeface="Arial" panose="020B0604020202020204" pitchFamily="34" charset="0"/>
                <a:cs typeface="Arial" panose="020B0604020202020204" pitchFamily="34" charset="0"/>
              </a:rPr>
              <a:t>: </a:t>
            </a:r>
          </a:p>
          <a:p>
            <a:pPr algn="just"/>
            <a:r>
              <a:rPr lang="fr-FR" sz="900" dirty="0">
                <a:latin typeface="Arial" panose="020B0604020202020204" pitchFamily="34" charset="0"/>
                <a:cs typeface="Arial" panose="020B0604020202020204" pitchFamily="34" charset="0"/>
              </a:rPr>
              <a:t>- Les problèmes de santé mentale constatés à l’âge adulte débutent pour la majorité des cas dans l’enfance : ½ avant 14 ans et pratiquement ¾ avant 18 ans. </a:t>
            </a:r>
          </a:p>
          <a:p>
            <a:pPr algn="just"/>
            <a:r>
              <a:rPr lang="fr-FR" sz="900" dirty="0">
                <a:latin typeface="Arial" panose="020B0604020202020204" pitchFamily="34" charset="0"/>
                <a:cs typeface="Arial" panose="020B0604020202020204" pitchFamily="34" charset="0"/>
              </a:rPr>
              <a:t>- Il existe une littérature scientifique montrant un lien entre santé mentale de l’enfant et de l’adolescent et le style parental, justifiant la prise en compte de ce facteur dans les programmes de prévention sur la santé mentale.</a:t>
            </a:r>
          </a:p>
          <a:p>
            <a:pPr algn="just"/>
            <a:r>
              <a:rPr lang="fr-FR" sz="900" dirty="0">
                <a:latin typeface="Arial" panose="020B0604020202020204" pitchFamily="34" charset="0"/>
                <a:cs typeface="Arial" panose="020B0604020202020204" pitchFamily="34" charset="0"/>
              </a:rPr>
              <a:t>- Dans le cadre de la théorie de l’Attachement, le style parental est un facteur important influençant nos premières expériences avec les figures d'attachement, qui va façonner notre compréhension des relations et de nous-mêmes.</a:t>
            </a:r>
          </a:p>
          <a:p>
            <a:pPr algn="just"/>
            <a:r>
              <a:rPr lang="fr-FR" sz="900" dirty="0">
                <a:latin typeface="Arial" panose="020B0604020202020204" pitchFamily="34" charset="0"/>
                <a:cs typeface="Arial" panose="020B0604020202020204" pitchFamily="34" charset="0"/>
              </a:rPr>
              <a:t>- Quatre styles parentaux ont été décrits dans la littérature avec plusieurs sous dimension chacun : Autoritaire (</a:t>
            </a:r>
            <a:r>
              <a:rPr lang="fr-FR" sz="900" dirty="0" err="1">
                <a:latin typeface="Arial" panose="020B0604020202020204" pitchFamily="34" charset="0"/>
                <a:cs typeface="Arial" panose="020B0604020202020204" pitchFamily="34" charset="0"/>
              </a:rPr>
              <a:t>ie</a:t>
            </a:r>
            <a:r>
              <a:rPr lang="fr-FR" sz="900" dirty="0">
                <a:latin typeface="Arial" panose="020B0604020202020204" pitchFamily="34" charset="0"/>
                <a:cs typeface="Arial" panose="020B0604020202020204" pitchFamily="34" charset="0"/>
              </a:rPr>
              <a:t>, contrôle élevé, fortes exigences, règles strictes, peu de flexibilité ou de soutien émotionnel, peu de chaleur et de réactivité) ; Permissif (</a:t>
            </a:r>
            <a:r>
              <a:rPr lang="fr-FR" sz="900" dirty="0" err="1">
                <a:latin typeface="Arial" panose="020B0604020202020204" pitchFamily="34" charset="0"/>
                <a:cs typeface="Arial" panose="020B0604020202020204" pitchFamily="34" charset="0"/>
              </a:rPr>
              <a:t>ie</a:t>
            </a:r>
            <a:r>
              <a:rPr lang="fr-FR" sz="900" dirty="0">
                <a:latin typeface="Arial" panose="020B0604020202020204" pitchFamily="34" charset="0"/>
                <a:cs typeface="Arial" panose="020B0604020202020204" pitchFamily="34" charset="0"/>
              </a:rPr>
              <a:t>, peu de contrôle et d'exigences, caractérisé par la clémence, l'indulgence et peu de limites ou d'attentes, niveau élevé de chaleur et de réactivité) ; Négligent (</a:t>
            </a:r>
            <a:r>
              <a:rPr lang="fr-FR" sz="900" dirty="0" err="1">
                <a:latin typeface="Arial" panose="020B0604020202020204" pitchFamily="34" charset="0"/>
                <a:cs typeface="Arial" panose="020B0604020202020204" pitchFamily="34" charset="0"/>
              </a:rPr>
              <a:t>ie</a:t>
            </a:r>
            <a:r>
              <a:rPr lang="fr-FR" sz="900" dirty="0">
                <a:latin typeface="Arial" panose="020B0604020202020204" pitchFamily="34" charset="0"/>
                <a:cs typeface="Arial" panose="020B0604020202020204" pitchFamily="34" charset="0"/>
              </a:rPr>
              <a:t>, faible niveau de contrôle, faible niveau de chaleur, manque d’engagement et de soutien émotionnel) ; Faisant autorité (en anglais </a:t>
            </a:r>
            <a:r>
              <a:rPr lang="fr-FR" sz="900" dirty="0" err="1">
                <a:latin typeface="Arial" panose="020B0604020202020204" pitchFamily="34" charset="0"/>
                <a:cs typeface="Arial" panose="020B0604020202020204" pitchFamily="34" charset="0"/>
              </a:rPr>
              <a:t>Authoritarive</a:t>
            </a:r>
            <a:r>
              <a:rPr lang="fr-FR" sz="900" dirty="0">
                <a:latin typeface="Arial" panose="020B0604020202020204" pitchFamily="34" charset="0"/>
                <a:cs typeface="Arial" panose="020B0604020202020204" pitchFamily="34" charset="0"/>
              </a:rPr>
              <a:t>, </a:t>
            </a:r>
            <a:r>
              <a:rPr lang="fr-FR" sz="900" dirty="0" err="1">
                <a:latin typeface="Arial" panose="020B0604020202020204" pitchFamily="34" charset="0"/>
                <a:cs typeface="Arial" panose="020B0604020202020204" pitchFamily="34" charset="0"/>
              </a:rPr>
              <a:t>ie</a:t>
            </a:r>
            <a:r>
              <a:rPr lang="fr-FR" sz="900" dirty="0">
                <a:latin typeface="Arial" panose="020B0604020202020204" pitchFamily="34" charset="0"/>
                <a:cs typeface="Arial" panose="020B0604020202020204" pitchFamily="34" charset="0"/>
              </a:rPr>
              <a:t>, niveau élevé de contrôle et de chaleur, combine des attentes claires et des limites fermes avec un soutien émotionnel et une communication ouverte).</a:t>
            </a:r>
          </a:p>
          <a:p>
            <a:pPr algn="just"/>
            <a:r>
              <a:rPr lang="fr-FR" sz="900" dirty="0">
                <a:latin typeface="Arial" panose="020B0604020202020204" pitchFamily="34" charset="0"/>
                <a:cs typeface="Arial" panose="020B0604020202020204" pitchFamily="34" charset="0"/>
              </a:rPr>
              <a:t>- L’étude de la relation entre styles parentaux et santé mentale chez les adolescents, a donné des résultats complexes, dans la mesure où le style parental est une construction multidimensionnelle : les styles Autoritaire et Négligent seraient associés à plus de problèmes internalisés</a:t>
            </a:r>
          </a:p>
        </p:txBody>
      </p:sp>
      <p:sp>
        <p:nvSpPr>
          <p:cNvPr id="3" name="ZoneTexte 2">
            <a:extLst>
              <a:ext uri="{FF2B5EF4-FFF2-40B4-BE49-F238E27FC236}">
                <a16:creationId xmlns:a16="http://schemas.microsoft.com/office/drawing/2014/main" id="{9D7AE1D2-15AA-64EF-17A7-7112F192AD05}"/>
              </a:ext>
            </a:extLst>
          </p:cNvPr>
          <p:cNvSpPr txBox="1"/>
          <p:nvPr/>
        </p:nvSpPr>
        <p:spPr>
          <a:xfrm>
            <a:off x="3922266" y="7894319"/>
            <a:ext cx="3128400" cy="1938992"/>
          </a:xfrm>
          <a:prstGeom prst="rect">
            <a:avLst/>
          </a:prstGeom>
          <a:noFill/>
        </p:spPr>
        <p:txBody>
          <a:bodyPr wrap="square" lIns="0" tIns="0" rIns="0" bIns="0" rtlCol="0">
            <a:spAutoFit/>
          </a:bodyPr>
          <a:lstStyle/>
          <a:p>
            <a:pPr algn="just"/>
            <a:r>
              <a:rPr lang="fr-FR" sz="900" dirty="0">
                <a:latin typeface="Arial" panose="020B0604020202020204" pitchFamily="34" charset="0"/>
                <a:cs typeface="Arial" panose="020B0604020202020204" pitchFamily="34" charset="0"/>
              </a:rPr>
              <a:t>chez les enfants et adolescents ; la chaleur parentale est associée à un faible niveau de dépression, mais qui est augmentée avec les dimensions négatives du style parental ; le niveau de contrôle parental est fortement associé au niveau d’anxiété des enfants ; il existe également une influence sur la trajectoire des enfants, avec les hauts niveaux de contrôle ou les styles autoritaires ou négligents qui augmentent avec le temps les problèmes internalisés (anxiété, dépression) et les hauts niveaux de chaleur ou le style « </a:t>
            </a:r>
            <a:r>
              <a:rPr lang="fr-FR" sz="900" dirty="0" err="1">
                <a:latin typeface="Arial" panose="020B0604020202020204" pitchFamily="34" charset="0"/>
                <a:cs typeface="Arial" panose="020B0604020202020204" pitchFamily="34" charset="0"/>
              </a:rPr>
              <a:t>Authoritarive</a:t>
            </a:r>
            <a:r>
              <a:rPr lang="fr-FR" sz="900" dirty="0">
                <a:latin typeface="Arial" panose="020B0604020202020204" pitchFamily="34" charset="0"/>
                <a:cs typeface="Arial" panose="020B0604020202020204" pitchFamily="34" charset="0"/>
              </a:rPr>
              <a:t> » qui diminuent les problèmes internalisés.</a:t>
            </a:r>
          </a:p>
          <a:p>
            <a:pPr algn="just"/>
            <a:r>
              <a:rPr lang="fr-FR" sz="900" dirty="0">
                <a:latin typeface="Arial" panose="020B0604020202020204" pitchFamily="34" charset="0"/>
                <a:cs typeface="Arial" panose="020B0604020202020204" pitchFamily="34" charset="0"/>
              </a:rPr>
              <a:t>- Un lien semble exister entre le style parental et la maltraitance, notamment le style autoritaire paraissant associé à un taux plus élevé de violences physiques.</a:t>
            </a:r>
          </a:p>
        </p:txBody>
      </p:sp>
      <p:sp>
        <p:nvSpPr>
          <p:cNvPr id="5" name="ZoneTexte 4">
            <a:extLst>
              <a:ext uri="{FF2B5EF4-FFF2-40B4-BE49-F238E27FC236}">
                <a16:creationId xmlns:a16="http://schemas.microsoft.com/office/drawing/2014/main" id="{E2D2A3BB-91F7-8D5C-B52E-82193DE0F637}"/>
              </a:ext>
            </a:extLst>
          </p:cNvPr>
          <p:cNvSpPr txBox="1"/>
          <p:nvPr/>
        </p:nvSpPr>
        <p:spPr>
          <a:xfrm>
            <a:off x="612000" y="4500000"/>
            <a:ext cx="6480720" cy="615553"/>
          </a:xfrm>
          <a:prstGeom prst="rect">
            <a:avLst/>
          </a:prstGeom>
          <a:noFill/>
        </p:spPr>
        <p:txBody>
          <a:bodyPr wrap="square" lIns="0" tIns="0" rIns="0" bIns="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000" i="1" dirty="0">
                <a:latin typeface="Arial" panose="020B0604020202020204" pitchFamily="34" charset="0"/>
                <a:ea typeface="Times New Roman" panose="02020603050405020304" pitchFamily="18" charset="0"/>
                <a:cs typeface="Arial" panose="020B0604020202020204" pitchFamily="34" charset="0"/>
              </a:rPr>
              <a:t>Auteurs:  </a:t>
            </a:r>
            <a:r>
              <a:rPr lang="fr-FR" sz="1000" i="1" dirty="0" err="1">
                <a:latin typeface="Arial" panose="020B0604020202020204" pitchFamily="34" charset="0"/>
                <a:ea typeface="Times New Roman" panose="02020603050405020304" pitchFamily="18" charset="0"/>
                <a:cs typeface="Arial" panose="020B0604020202020204" pitchFamily="34" charset="0"/>
              </a:rPr>
              <a:t>Kassis</a:t>
            </a:r>
            <a:r>
              <a:rPr lang="fr-FR" sz="1000" i="1" dirty="0">
                <a:latin typeface="Arial" panose="020B0604020202020204" pitchFamily="34" charset="0"/>
                <a:ea typeface="Times New Roman" panose="02020603050405020304" pitchFamily="18" charset="0"/>
                <a:cs typeface="Arial" panose="020B0604020202020204" pitchFamily="34" charset="0"/>
              </a:rPr>
              <a:t> W, </a:t>
            </a:r>
            <a:r>
              <a:rPr lang="fr-FR" sz="1000" i="1" dirty="0" err="1">
                <a:latin typeface="Arial" panose="020B0604020202020204" pitchFamily="34" charset="0"/>
                <a:ea typeface="Times New Roman" panose="02020603050405020304" pitchFamily="18" charset="0"/>
                <a:cs typeface="Arial" panose="020B0604020202020204" pitchFamily="34" charset="0"/>
              </a:rPr>
              <a:t>Vasiuo</a:t>
            </a:r>
            <a:r>
              <a:rPr lang="fr-FR" sz="1000" i="1" dirty="0">
                <a:latin typeface="Arial" panose="020B0604020202020204" pitchFamily="34" charset="0"/>
                <a:ea typeface="Times New Roman" panose="02020603050405020304" pitchFamily="18" charset="0"/>
                <a:cs typeface="Arial" panose="020B0604020202020204" pitchFamily="34" charset="0"/>
              </a:rPr>
              <a:t> A, </a:t>
            </a:r>
            <a:r>
              <a:rPr lang="fr-FR" sz="1000" i="1" dirty="0" err="1">
                <a:latin typeface="Arial" panose="020B0604020202020204" pitchFamily="34" charset="0"/>
                <a:ea typeface="Times New Roman" panose="02020603050405020304" pitchFamily="18" charset="0"/>
                <a:cs typeface="Arial" panose="020B0604020202020204" pitchFamily="34" charset="0"/>
              </a:rPr>
              <a:t>Aksoy</a:t>
            </a:r>
            <a:r>
              <a:rPr lang="fr-FR" sz="1000" i="1" dirty="0">
                <a:latin typeface="Arial" panose="020B0604020202020204" pitchFamily="34" charset="0"/>
                <a:ea typeface="Times New Roman" panose="02020603050405020304" pitchFamily="18" charset="0"/>
                <a:cs typeface="Arial" panose="020B0604020202020204" pitchFamily="34" charset="0"/>
              </a:rPr>
              <a:t> D, Favre CA, </a:t>
            </a:r>
            <a:r>
              <a:rPr lang="fr-FR" sz="1000" i="1" dirty="0" err="1">
                <a:latin typeface="Arial" panose="020B0604020202020204" pitchFamily="34" charset="0"/>
                <a:ea typeface="Times New Roman" panose="02020603050405020304" pitchFamily="18" charset="0"/>
                <a:cs typeface="Arial" panose="020B0604020202020204" pitchFamily="34" charset="0"/>
              </a:rPr>
              <a:t>Talmon</a:t>
            </a:r>
            <a:r>
              <a:rPr lang="fr-FR" sz="1000" i="1" dirty="0">
                <a:latin typeface="Arial" panose="020B0604020202020204" pitchFamily="34" charset="0"/>
                <a:ea typeface="Times New Roman" panose="02020603050405020304" pitchFamily="18" charset="0"/>
                <a:cs typeface="Arial" panose="020B0604020202020204" pitchFamily="34" charset="0"/>
              </a:rPr>
              <a:t>-Gros </a:t>
            </a:r>
            <a:r>
              <a:rPr lang="fr-FR" sz="1000" i="1" dirty="0" err="1">
                <a:latin typeface="Arial" panose="020B0604020202020204" pitchFamily="34" charset="0"/>
                <a:ea typeface="Times New Roman" panose="02020603050405020304" pitchFamily="18" charset="0"/>
                <a:cs typeface="Arial" panose="020B0604020202020204" pitchFamily="34" charset="0"/>
              </a:rPr>
              <a:t>Artz</a:t>
            </a:r>
            <a:r>
              <a:rPr lang="fr-FR" sz="1000" i="1" dirty="0">
                <a:latin typeface="Arial" panose="020B0604020202020204" pitchFamily="34" charset="0"/>
                <a:ea typeface="Times New Roman" panose="02020603050405020304" pitchFamily="18" charset="0"/>
                <a:cs typeface="Arial" panose="020B0604020202020204" pitchFamily="34" charset="0"/>
              </a:rPr>
              <a:t> S, </a:t>
            </a:r>
            <a:r>
              <a:rPr lang="fr-FR" sz="1000" i="1" dirty="0" err="1">
                <a:latin typeface="Arial" panose="020B0604020202020204" pitchFamily="34" charset="0"/>
                <a:ea typeface="Times New Roman" panose="02020603050405020304" pitchFamily="18" charset="0"/>
                <a:cs typeface="Arial" panose="020B0604020202020204" pitchFamily="34" charset="0"/>
              </a:rPr>
              <a:t>Magnusson</a:t>
            </a:r>
            <a:r>
              <a:rPr lang="fr-FR" sz="1000" i="1" dirty="0">
                <a:latin typeface="Arial" panose="020B0604020202020204" pitchFamily="34" charset="0"/>
                <a:ea typeface="Times New Roman" panose="02020603050405020304" pitchFamily="18" charset="0"/>
                <a:cs typeface="Arial" panose="020B0604020202020204" pitchFamily="34" charset="0"/>
              </a:rPr>
              <a:t> D.</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000" i="1" dirty="0" err="1">
                <a:latin typeface="Arial" panose="020B0604020202020204" pitchFamily="34" charset="0"/>
                <a:ea typeface="Times New Roman" panose="02020603050405020304" pitchFamily="18" charset="0"/>
                <a:cs typeface="Arial" panose="020B0604020202020204" pitchFamily="34" charset="0"/>
              </a:rPr>
              <a:t>Frontiers</a:t>
            </a:r>
            <a:r>
              <a:rPr lang="fr-FR" sz="1000" i="1" dirty="0">
                <a:latin typeface="Arial" panose="020B0604020202020204" pitchFamily="34" charset="0"/>
                <a:ea typeface="Times New Roman" panose="02020603050405020304" pitchFamily="18" charset="0"/>
                <a:cs typeface="Arial" panose="020B0604020202020204" pitchFamily="34" charset="0"/>
              </a:rPr>
              <a:t> in </a:t>
            </a:r>
            <a:r>
              <a:rPr lang="fr-FR" sz="1000" i="1" dirty="0" err="1">
                <a:latin typeface="Arial" panose="020B0604020202020204" pitchFamily="34" charset="0"/>
                <a:ea typeface="Times New Roman" panose="02020603050405020304" pitchFamily="18" charset="0"/>
                <a:cs typeface="Arial" panose="020B0604020202020204" pitchFamily="34" charset="0"/>
              </a:rPr>
              <a:t>Psychiatry</a:t>
            </a:r>
            <a:r>
              <a:rPr lang="fr-FR" sz="1000" i="1" dirty="0">
                <a:latin typeface="Arial" panose="020B0604020202020204" pitchFamily="34" charset="0"/>
                <a:ea typeface="Times New Roman" panose="02020603050405020304" pitchFamily="18" charset="0"/>
                <a:cs typeface="Arial" panose="020B0604020202020204" pitchFamily="34" charset="0"/>
              </a:rPr>
              <a:t> 2025 (Impact factor:  3.2) - Mar 3:16:1548549.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000" i="1" dirty="0" err="1">
                <a:latin typeface="Arial" panose="020B0604020202020204" pitchFamily="34" charset="0"/>
                <a:ea typeface="Times New Roman" panose="02020603050405020304" pitchFamily="18" charset="0"/>
                <a:cs typeface="Arial" panose="020B0604020202020204" pitchFamily="34" charset="0"/>
              </a:rPr>
              <a:t>doi</a:t>
            </a:r>
            <a:r>
              <a:rPr lang="fr-FR" sz="1000" i="1" dirty="0">
                <a:latin typeface="Arial" panose="020B0604020202020204" pitchFamily="34" charset="0"/>
                <a:ea typeface="Times New Roman" panose="02020603050405020304" pitchFamily="18" charset="0"/>
                <a:cs typeface="Arial" panose="020B0604020202020204" pitchFamily="34" charset="0"/>
              </a:rPr>
              <a:t>: 10.3389/fpsyt.2025.1548549</a:t>
            </a:r>
          </a:p>
          <a:p>
            <a:endParaRPr lang="fr-FR" sz="1000" dirty="0"/>
          </a:p>
        </p:txBody>
      </p:sp>
      <p:sp>
        <p:nvSpPr>
          <p:cNvPr id="6" name="object 5">
            <a:extLst>
              <a:ext uri="{FF2B5EF4-FFF2-40B4-BE49-F238E27FC236}">
                <a16:creationId xmlns:a16="http://schemas.microsoft.com/office/drawing/2014/main" id="{E95F7D4F-5B9B-143C-E5D2-BE6496F4991E}"/>
              </a:ext>
            </a:extLst>
          </p:cNvPr>
          <p:cNvSpPr/>
          <p:nvPr/>
        </p:nvSpPr>
        <p:spPr>
          <a:xfrm>
            <a:off x="537890" y="4500000"/>
            <a:ext cx="45719" cy="432048"/>
          </a:xfrm>
          <a:custGeom>
            <a:avLst/>
            <a:gdLst/>
            <a:ahLst/>
            <a:cxnLst/>
            <a:rect l="l" t="t" r="r" b="b"/>
            <a:pathLst>
              <a:path h="360044">
                <a:moveTo>
                  <a:pt x="0" y="0"/>
                </a:moveTo>
                <a:lnTo>
                  <a:pt x="0" y="359994"/>
                </a:lnTo>
              </a:path>
            </a:pathLst>
          </a:custGeom>
          <a:ln w="25400">
            <a:solidFill>
              <a:srgbClr val="31936D"/>
            </a:solidFill>
          </a:ln>
        </p:spPr>
        <p:txBody>
          <a:bodyPr wrap="square" lIns="0" tIns="0" rIns="0" bIns="0" rtlCol="0"/>
          <a:lstStyle/>
          <a:p>
            <a:endParaRPr/>
          </a:p>
        </p:txBody>
      </p:sp>
      <p:cxnSp>
        <p:nvCxnSpPr>
          <p:cNvPr id="8" name="Connecteur droit 7">
            <a:extLst>
              <a:ext uri="{FF2B5EF4-FFF2-40B4-BE49-F238E27FC236}">
                <a16:creationId xmlns:a16="http://schemas.microsoft.com/office/drawing/2014/main" id="{543C26BE-FA42-E76D-E438-7012C3452966}"/>
              </a:ext>
            </a:extLst>
          </p:cNvPr>
          <p:cNvCxnSpPr>
            <a:cxnSpLocks/>
          </p:cNvCxnSpPr>
          <p:nvPr/>
        </p:nvCxnSpPr>
        <p:spPr>
          <a:xfrm>
            <a:off x="540000" y="3402484"/>
            <a:ext cx="6480720" cy="0"/>
          </a:xfrm>
          <a:prstGeom prst="line">
            <a:avLst/>
          </a:prstGeom>
          <a:ln w="34925" cmpd="sng">
            <a:solidFill>
              <a:srgbClr val="31936D"/>
            </a:solidFill>
            <a:prstDash val="sysDot"/>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143FD218-D5B2-94B2-5EC7-FA349B7A8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66" y="5778748"/>
            <a:ext cx="3096344" cy="2004223"/>
          </a:xfrm>
          <a:prstGeom prst="rect">
            <a:avLst/>
          </a:prstGeom>
        </p:spPr>
      </p:pic>
      <p:sp>
        <p:nvSpPr>
          <p:cNvPr id="9" name="object 18">
            <a:extLst>
              <a:ext uri="{FF2B5EF4-FFF2-40B4-BE49-F238E27FC236}">
                <a16:creationId xmlns:a16="http://schemas.microsoft.com/office/drawing/2014/main" id="{65FB21A2-8D81-45BD-55DF-1AEA88D2DCD1}"/>
              </a:ext>
            </a:extLst>
          </p:cNvPr>
          <p:cNvSpPr txBox="1"/>
          <p:nvPr/>
        </p:nvSpPr>
        <p:spPr>
          <a:xfrm>
            <a:off x="527300" y="10231091"/>
            <a:ext cx="6406515" cy="196850"/>
          </a:xfrm>
          <a:prstGeom prst="rect">
            <a:avLst/>
          </a:prstGeom>
        </p:spPr>
        <p:txBody>
          <a:bodyPr vert="horz" wrap="square" lIns="0" tIns="0" rIns="0" bIns="0" rtlCol="0">
            <a:spAutoFit/>
          </a:bodyPr>
          <a:lstStyle/>
          <a:p>
            <a:pPr marL="12700">
              <a:lnSpc>
                <a:spcPts val="1425"/>
              </a:lnSpc>
              <a:tabLst>
                <a:tab pos="5952490" algn="l"/>
                <a:tab pos="6096635" algn="l"/>
              </a:tabLst>
            </a:pPr>
            <a:r>
              <a:rPr sz="1200" u="sng" dirty="0">
                <a:solidFill>
                  <a:srgbClr val="231F20"/>
                </a:solidFill>
                <a:uFill>
                  <a:solidFill>
                    <a:srgbClr val="006590"/>
                  </a:solidFill>
                </a:uFill>
                <a:latin typeface="Times New Roman"/>
                <a:cs typeface="Times New Roman"/>
              </a:rPr>
              <a:t>	</a:t>
            </a:r>
            <a:r>
              <a:rPr sz="1200" dirty="0">
                <a:solidFill>
                  <a:srgbClr val="231F20"/>
                </a:solidFill>
                <a:latin typeface="Times New Roman"/>
                <a:cs typeface="Times New Roman"/>
              </a:rPr>
              <a:t>	</a:t>
            </a:r>
            <a:r>
              <a:rPr sz="1200" spc="-10" dirty="0">
                <a:solidFill>
                  <a:srgbClr val="231F20"/>
                </a:solidFill>
                <a:latin typeface="Arial"/>
                <a:cs typeface="Arial"/>
              </a:rPr>
              <a:t>.../...</a:t>
            </a:r>
            <a:endParaRPr sz="1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540000" y="1746300"/>
            <a:ext cx="3128400" cy="5275803"/>
          </a:xfrm>
          <a:prstGeom prst="rect">
            <a:avLst/>
          </a:prstGeom>
        </p:spPr>
        <p:txBody>
          <a:bodyPr vert="horz" wrap="square" lIns="0" tIns="12700" rIns="0" bIns="0" rtlCol="0">
            <a:spAutoFit/>
          </a:bodyPr>
          <a:lstStyle/>
          <a:p>
            <a:pPr algn="just"/>
            <a:r>
              <a:rPr lang="fr-FR" sz="900" b="1" dirty="0">
                <a:latin typeface="Arial" panose="020B0604020202020204" pitchFamily="34" charset="0"/>
                <a:cs typeface="Arial" panose="020B0604020202020204" pitchFamily="34" charset="0"/>
              </a:rPr>
              <a:t>L’objectif principal de cette étude est de répondre aux deux questions principales soulevées par les constats précédents : le style parental est-il différent entre les parents d’adolescents ayant subis des violences physiques et ceux n’en n’ayant pas subies ? Et comment ces styles parentaux affectent la santé mentale de ces enfants au cours de leur trajectoire développementale selon s’ils ont été victimes ou pas ?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Pour répondre à cet objectif, les auteurs ont mené une étude longitudinale avec trois temps d’évaluation de 1709 adolescents recrutés dans 44 collèges Suisse, à 12 ans, 13 ans et 14 ans entre le printemps 2021 et le printemps 2023. Le questionnaire APQ, pour Alabama Parenting Questionnaire, rempli par les adolescents a été utilisé : ce questionnaire comprend 42 items dont a été exclu l’item sur les punitions physiques pour ne pas biaiser l’analyse. Ce questionnaire a été complété par les 7 items d’un questionnaire spécifique sur le style autoritaire qui n’existent pas dans l’APQ pour couvrir toutes les dimensions des styles parentaux : Implication parentale (9 items), Parentalité positive (3 items), Mauvaise surveillance (5 items), Parentalité incohérente (3 items), Style autoritaire (7 items). Une échelle de Likert de 0 à 5 est attribuée à chaque dimension évaluée à partir des items des questionnaires.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Pour les adolescents des échelles de dépression et d’anxiété, de dissociation et d’estime de soi ont été utilisées pour évaluer leur santé mentale. Une question unique servait à mesurer la prévalence de la maltraitance physique parentale, les participants indiquant s'ils avaient subi des formes graves de maltraitance physique au moins une fois dans leur vie. Les réponses étaient classées par non (0) ou oui (1).</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Ainsi 2 groupes d’adolescents victimes et non victimes sont comparés aux trois temps dans cette étude longitudinale.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Le sexe, le niveau socioéconomique et le background migratoire ont été inclus dans l’analyse comme </a:t>
            </a:r>
            <a:r>
              <a:rPr lang="fr-FR" sz="900" dirty="0" err="1">
                <a:latin typeface="Arial" panose="020B0604020202020204" pitchFamily="34" charset="0"/>
                <a:ea typeface="Times New Roman" panose="02020603050405020304" pitchFamily="18" charset="0"/>
                <a:cs typeface="Arial" panose="020B0604020202020204" pitchFamily="34" charset="0"/>
              </a:rPr>
              <a:t>co</a:t>
            </a:r>
            <a:r>
              <a:rPr lang="fr-FR" sz="900" dirty="0">
                <a:latin typeface="Arial" panose="020B0604020202020204" pitchFamily="34" charset="0"/>
                <a:ea typeface="Times New Roman" panose="02020603050405020304" pitchFamily="18" charset="0"/>
                <a:cs typeface="Arial" panose="020B0604020202020204" pitchFamily="34" charset="0"/>
              </a:rPr>
              <a:t>-variables.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p:txBody>
      </p:sp>
      <p:sp>
        <p:nvSpPr>
          <p:cNvPr id="17" name="object 17"/>
          <p:cNvSpPr txBox="1">
            <a:spLocks noGrp="1"/>
          </p:cNvSpPr>
          <p:nvPr>
            <p:ph type="sldNum" sz="quarter" idx="7"/>
          </p:nvPr>
        </p:nvSpPr>
        <p:spPr>
          <a:xfrm>
            <a:off x="17916252" y="10290648"/>
            <a:ext cx="394584" cy="146194"/>
          </a:xfrm>
          <a:prstGeom prst="rect">
            <a:avLst/>
          </a:prstGeom>
        </p:spPr>
        <p:txBody>
          <a:bodyPr vert="horz" wrap="square" lIns="0" tIns="22860" rIns="0" bIns="0" rtlCol="0">
            <a:spAutoFit/>
          </a:bodyPr>
          <a:lstStyle/>
          <a:p>
            <a:pPr marL="38101">
              <a:spcBef>
                <a:spcPts val="180"/>
              </a:spcBef>
            </a:pPr>
            <a:fld id="{81D60167-4931-47E6-BA6A-407CBD079E47}" type="slidenum">
              <a:rPr spc="-50" dirty="0"/>
              <a:pPr marL="38101">
                <a:spcBef>
                  <a:spcPts val="180"/>
                </a:spcBef>
              </a:pPr>
              <a:t>4</a:t>
            </a:fld>
            <a:endParaRPr spc="-50" dirty="0"/>
          </a:p>
        </p:txBody>
      </p:sp>
      <p:grpSp>
        <p:nvGrpSpPr>
          <p:cNvPr id="12" name="Groupe 11">
            <a:extLst>
              <a:ext uri="{FF2B5EF4-FFF2-40B4-BE49-F238E27FC236}">
                <a16:creationId xmlns:a16="http://schemas.microsoft.com/office/drawing/2014/main" id="{820FD2E5-F972-01D5-1706-99E3E9B7EFB4}"/>
              </a:ext>
            </a:extLst>
          </p:cNvPr>
          <p:cNvGrpSpPr/>
          <p:nvPr/>
        </p:nvGrpSpPr>
        <p:grpSpPr>
          <a:xfrm>
            <a:off x="544773" y="162124"/>
            <a:ext cx="6473837" cy="760220"/>
            <a:chOff x="465882" y="162124"/>
            <a:chExt cx="6473837" cy="760220"/>
          </a:xfrm>
        </p:grpSpPr>
        <p:grpSp>
          <p:nvGrpSpPr>
            <p:cNvPr id="18" name="Groupe 17">
              <a:extLst>
                <a:ext uri="{FF2B5EF4-FFF2-40B4-BE49-F238E27FC236}">
                  <a16:creationId xmlns:a16="http://schemas.microsoft.com/office/drawing/2014/main" id="{7772E1F2-3E42-8EEB-FB85-7186663745A6}"/>
                </a:ext>
              </a:extLst>
            </p:cNvPr>
            <p:cNvGrpSpPr/>
            <p:nvPr/>
          </p:nvGrpSpPr>
          <p:grpSpPr>
            <a:xfrm>
              <a:off x="465882" y="162124"/>
              <a:ext cx="6473837" cy="760220"/>
              <a:chOff x="546355" y="280972"/>
              <a:chExt cx="6473837" cy="760220"/>
            </a:xfrm>
          </p:grpSpPr>
          <p:grpSp>
            <p:nvGrpSpPr>
              <p:cNvPr id="20" name="object 5">
                <a:extLst>
                  <a:ext uri="{FF2B5EF4-FFF2-40B4-BE49-F238E27FC236}">
                    <a16:creationId xmlns:a16="http://schemas.microsoft.com/office/drawing/2014/main" id="{FB5D0F36-829C-083B-5FE5-CB5ECE9D22F7}"/>
                  </a:ext>
                </a:extLst>
              </p:cNvPr>
              <p:cNvGrpSpPr/>
              <p:nvPr/>
            </p:nvGrpSpPr>
            <p:grpSpPr>
              <a:xfrm>
                <a:off x="546355" y="341267"/>
                <a:ext cx="6473837" cy="639956"/>
                <a:chOff x="546355" y="360004"/>
                <a:chExt cx="6473843" cy="838835"/>
              </a:xfrm>
            </p:grpSpPr>
            <p:sp>
              <p:nvSpPr>
                <p:cNvPr id="26" name="object 6">
                  <a:extLst>
                    <a:ext uri="{FF2B5EF4-FFF2-40B4-BE49-F238E27FC236}">
                      <a16:creationId xmlns:a16="http://schemas.microsoft.com/office/drawing/2014/main" id="{28180E21-AA50-D1AF-BC7B-EBECEA115444}"/>
                    </a:ext>
                  </a:extLst>
                </p:cNvPr>
                <p:cNvSpPr/>
                <p:nvPr/>
              </p:nvSpPr>
              <p:spPr>
                <a:xfrm>
                  <a:off x="546355" y="366352"/>
                  <a:ext cx="3312371" cy="826135"/>
                </a:xfrm>
                <a:custGeom>
                  <a:avLst/>
                  <a:gdLst/>
                  <a:ahLst/>
                  <a:cxnLst/>
                  <a:rect l="l" t="t" r="r" b="b"/>
                  <a:pathLst>
                    <a:path w="4112260" h="826135">
                      <a:moveTo>
                        <a:pt x="4112044" y="0"/>
                      </a:moveTo>
                      <a:lnTo>
                        <a:pt x="4112044" y="826096"/>
                      </a:lnTo>
                      <a:lnTo>
                        <a:pt x="146050" y="826096"/>
                      </a:lnTo>
                      <a:lnTo>
                        <a:pt x="99932" y="818638"/>
                      </a:lnTo>
                      <a:lnTo>
                        <a:pt x="59845" y="797880"/>
                      </a:lnTo>
                      <a:lnTo>
                        <a:pt x="28213" y="766245"/>
                      </a:lnTo>
                      <a:lnTo>
                        <a:pt x="7457" y="726159"/>
                      </a:lnTo>
                      <a:lnTo>
                        <a:pt x="0" y="680046"/>
                      </a:lnTo>
                      <a:lnTo>
                        <a:pt x="0" y="146050"/>
                      </a:lnTo>
                      <a:lnTo>
                        <a:pt x="7457" y="99937"/>
                      </a:lnTo>
                      <a:lnTo>
                        <a:pt x="28213" y="59851"/>
                      </a:lnTo>
                      <a:lnTo>
                        <a:pt x="59845" y="28216"/>
                      </a:lnTo>
                      <a:lnTo>
                        <a:pt x="99932" y="7458"/>
                      </a:lnTo>
                      <a:lnTo>
                        <a:pt x="146050" y="0"/>
                      </a:lnTo>
                      <a:lnTo>
                        <a:pt x="4112044" y="0"/>
                      </a:lnTo>
                      <a:close/>
                    </a:path>
                  </a:pathLst>
                </a:custGeom>
                <a:ln w="12700">
                  <a:solidFill>
                    <a:srgbClr val="006590"/>
                  </a:solidFill>
                </a:ln>
              </p:spPr>
              <p:txBody>
                <a:bodyPr wrap="square" lIns="0" tIns="0" rIns="0" bIns="0" rtlCol="0"/>
                <a:lstStyle/>
                <a:p>
                  <a:endParaRPr/>
                </a:p>
              </p:txBody>
            </p:sp>
            <p:sp>
              <p:nvSpPr>
                <p:cNvPr id="27" name="object 7">
                  <a:extLst>
                    <a:ext uri="{FF2B5EF4-FFF2-40B4-BE49-F238E27FC236}">
                      <a16:creationId xmlns:a16="http://schemas.microsoft.com/office/drawing/2014/main" id="{19CF67D4-2CBD-9582-6253-B1C065818733}"/>
                    </a:ext>
                  </a:extLst>
                </p:cNvPr>
                <p:cNvSpPr/>
                <p:nvPr/>
              </p:nvSpPr>
              <p:spPr>
                <a:xfrm>
                  <a:off x="3783216" y="360004"/>
                  <a:ext cx="3236982" cy="838835"/>
                </a:xfrm>
                <a:custGeom>
                  <a:avLst/>
                  <a:gdLst/>
                  <a:ahLst/>
                  <a:cxnLst/>
                  <a:rect l="l" t="t" r="r" b="b"/>
                  <a:pathLst>
                    <a:path w="4140200" h="838835">
                      <a:moveTo>
                        <a:pt x="3987596" y="0"/>
                      </a:moveTo>
                      <a:lnTo>
                        <a:pt x="0" y="0"/>
                      </a:lnTo>
                      <a:lnTo>
                        <a:pt x="0" y="838796"/>
                      </a:lnTo>
                      <a:lnTo>
                        <a:pt x="3987596" y="838796"/>
                      </a:lnTo>
                      <a:lnTo>
                        <a:pt x="4035769" y="831028"/>
                      </a:lnTo>
                      <a:lnTo>
                        <a:pt x="4077605" y="809394"/>
                      </a:lnTo>
                      <a:lnTo>
                        <a:pt x="4110594" y="776405"/>
                      </a:lnTo>
                      <a:lnTo>
                        <a:pt x="4132228" y="734569"/>
                      </a:lnTo>
                      <a:lnTo>
                        <a:pt x="4139996" y="686396"/>
                      </a:lnTo>
                      <a:lnTo>
                        <a:pt x="4139996" y="152400"/>
                      </a:lnTo>
                      <a:lnTo>
                        <a:pt x="4132228" y="104231"/>
                      </a:lnTo>
                      <a:lnTo>
                        <a:pt x="4110594" y="62396"/>
                      </a:lnTo>
                      <a:lnTo>
                        <a:pt x="4077605" y="29405"/>
                      </a:lnTo>
                      <a:lnTo>
                        <a:pt x="4035769" y="7769"/>
                      </a:lnTo>
                      <a:lnTo>
                        <a:pt x="3987596" y="0"/>
                      </a:lnTo>
                      <a:close/>
                    </a:path>
                  </a:pathLst>
                </a:custGeom>
                <a:solidFill>
                  <a:srgbClr val="31936D"/>
                </a:solidFill>
              </p:spPr>
              <p:txBody>
                <a:bodyPr wrap="square" lIns="0" tIns="0" rIns="0" bIns="0" rtlCol="0"/>
                <a:lstStyle/>
                <a:p>
                  <a:endParaRPr/>
                </a:p>
              </p:txBody>
            </p:sp>
          </p:grpSp>
          <p:sp>
            <p:nvSpPr>
              <p:cNvPr id="21" name="object 10">
                <a:extLst>
                  <a:ext uri="{FF2B5EF4-FFF2-40B4-BE49-F238E27FC236}">
                    <a16:creationId xmlns:a16="http://schemas.microsoft.com/office/drawing/2014/main" id="{0788C4B8-9125-EE93-5F62-3A8F9539B7C8}"/>
                  </a:ext>
                </a:extLst>
              </p:cNvPr>
              <p:cNvSpPr txBox="1"/>
              <p:nvPr/>
            </p:nvSpPr>
            <p:spPr>
              <a:xfrm>
                <a:off x="681906" y="450904"/>
                <a:ext cx="2911680" cy="444737"/>
              </a:xfrm>
              <a:prstGeom prst="rect">
                <a:avLst/>
              </a:prstGeom>
            </p:spPr>
            <p:txBody>
              <a:bodyPr vert="horz" wrap="square" lIns="0" tIns="12700" rIns="0" bIns="0" rtlCol="0">
                <a:spAutoFit/>
              </a:bodyPr>
              <a:lstStyle/>
              <a:p>
                <a:pPr marL="12701" marR="276868">
                  <a:lnSpc>
                    <a:spcPct val="102600"/>
                  </a:lnSpc>
                  <a:spcBef>
                    <a:spcPts val="100"/>
                  </a:spcBef>
                </a:pPr>
                <a:r>
                  <a:rPr sz="1000" dirty="0">
                    <a:solidFill>
                      <a:srgbClr val="006590"/>
                    </a:solidFill>
                    <a:latin typeface="Arial"/>
                    <a:cs typeface="Arial"/>
                  </a:rPr>
                  <a:t>EPRRED</a:t>
                </a:r>
                <a:r>
                  <a:rPr sz="1000" spc="75" dirty="0">
                    <a:solidFill>
                      <a:srgbClr val="006590"/>
                    </a:solidFill>
                    <a:latin typeface="Arial"/>
                    <a:cs typeface="Arial"/>
                  </a:rPr>
                  <a:t> </a:t>
                </a:r>
                <a:r>
                  <a:rPr sz="1000" dirty="0">
                    <a:solidFill>
                      <a:srgbClr val="006590"/>
                    </a:solidFill>
                    <a:latin typeface="Arial"/>
                    <a:cs typeface="Arial"/>
                  </a:rPr>
                  <a:t>Occitanie</a:t>
                </a:r>
                <a:r>
                  <a:rPr sz="1000" spc="75" dirty="0">
                    <a:solidFill>
                      <a:srgbClr val="006590"/>
                    </a:solidFill>
                    <a:latin typeface="Arial"/>
                    <a:cs typeface="Arial"/>
                  </a:rPr>
                  <a:t> </a:t>
                </a:r>
                <a:r>
                  <a:rPr sz="1000" dirty="0">
                    <a:solidFill>
                      <a:srgbClr val="006590"/>
                    </a:solidFill>
                    <a:latin typeface="Arial"/>
                    <a:cs typeface="Arial"/>
                  </a:rPr>
                  <a:t>Ouest</a:t>
                </a:r>
                <a:r>
                  <a:rPr sz="1000" spc="75" dirty="0">
                    <a:solidFill>
                      <a:srgbClr val="006590"/>
                    </a:solidFill>
                    <a:latin typeface="Arial"/>
                    <a:cs typeface="Arial"/>
                  </a:rPr>
                  <a:t> </a:t>
                </a:r>
                <a:r>
                  <a:rPr sz="1000" dirty="0">
                    <a:solidFill>
                      <a:srgbClr val="006590"/>
                    </a:solidFill>
                    <a:latin typeface="Arial"/>
                    <a:cs typeface="Arial"/>
                  </a:rPr>
                  <a:t>&amp;</a:t>
                </a:r>
                <a:r>
                  <a:rPr sz="1000" spc="75" dirty="0">
                    <a:solidFill>
                      <a:srgbClr val="006590"/>
                    </a:solidFill>
                    <a:latin typeface="Arial"/>
                    <a:cs typeface="Arial"/>
                  </a:rPr>
                  <a:t> </a:t>
                </a:r>
                <a:r>
                  <a:rPr sz="1000" spc="-25" dirty="0">
                    <a:solidFill>
                      <a:srgbClr val="006590"/>
                    </a:solidFill>
                    <a:latin typeface="Arial"/>
                    <a:cs typeface="Arial"/>
                  </a:rPr>
                  <a:t>Est </a:t>
                </a:r>
                <a:endParaRPr lang="fr-FR" sz="1000" spc="-25" dirty="0">
                  <a:solidFill>
                    <a:srgbClr val="006590"/>
                  </a:solidFill>
                  <a:latin typeface="Arial"/>
                  <a:cs typeface="Arial"/>
                </a:endParaRPr>
              </a:p>
              <a:p>
                <a:pPr marL="12701" marR="276868">
                  <a:lnSpc>
                    <a:spcPct val="102600"/>
                  </a:lnSpc>
                  <a:spcBef>
                    <a:spcPts val="100"/>
                  </a:spcBef>
                </a:pPr>
                <a:r>
                  <a:rPr sz="850" dirty="0" err="1">
                    <a:solidFill>
                      <a:srgbClr val="006590"/>
                    </a:solidFill>
                    <a:latin typeface="Arial"/>
                    <a:cs typeface="Arial"/>
                  </a:rPr>
                  <a:t>Équipe</a:t>
                </a:r>
                <a:r>
                  <a:rPr sz="850" spc="80" dirty="0">
                    <a:solidFill>
                      <a:srgbClr val="006590"/>
                    </a:solidFill>
                    <a:latin typeface="Arial"/>
                    <a:cs typeface="Arial"/>
                  </a:rPr>
                  <a:t> </a:t>
                </a:r>
                <a:r>
                  <a:rPr sz="850" dirty="0">
                    <a:solidFill>
                      <a:srgbClr val="006590"/>
                    </a:solidFill>
                    <a:latin typeface="Arial"/>
                    <a:cs typeface="Arial"/>
                  </a:rPr>
                  <a:t>Pédiatrique</a:t>
                </a:r>
                <a:r>
                  <a:rPr sz="850" spc="85" dirty="0">
                    <a:solidFill>
                      <a:srgbClr val="006590"/>
                    </a:solidFill>
                    <a:latin typeface="Arial"/>
                    <a:cs typeface="Arial"/>
                  </a:rPr>
                  <a:t> </a:t>
                </a:r>
                <a:r>
                  <a:rPr sz="850" dirty="0">
                    <a:solidFill>
                      <a:srgbClr val="006590"/>
                    </a:solidFill>
                    <a:latin typeface="Arial"/>
                    <a:cs typeface="Arial"/>
                  </a:rPr>
                  <a:t>Référente</a:t>
                </a:r>
                <a:r>
                  <a:rPr sz="850" spc="80" dirty="0">
                    <a:solidFill>
                      <a:srgbClr val="006590"/>
                    </a:solidFill>
                    <a:latin typeface="Arial"/>
                    <a:cs typeface="Arial"/>
                  </a:rPr>
                  <a:t> </a:t>
                </a:r>
                <a:r>
                  <a:rPr sz="850" spc="-10" dirty="0">
                    <a:solidFill>
                      <a:srgbClr val="006590"/>
                    </a:solidFill>
                    <a:latin typeface="Arial"/>
                    <a:cs typeface="Arial"/>
                  </a:rPr>
                  <a:t>Régionale </a:t>
                </a:r>
                <a:r>
                  <a:rPr sz="850" dirty="0">
                    <a:solidFill>
                      <a:srgbClr val="006590"/>
                    </a:solidFill>
                    <a:latin typeface="Arial"/>
                    <a:cs typeface="Arial"/>
                  </a:rPr>
                  <a:t>de</a:t>
                </a:r>
                <a:r>
                  <a:rPr sz="850" spc="50" dirty="0">
                    <a:solidFill>
                      <a:srgbClr val="006590"/>
                    </a:solidFill>
                    <a:latin typeface="Arial"/>
                    <a:cs typeface="Arial"/>
                  </a:rPr>
                  <a:t> </a:t>
                </a:r>
                <a:r>
                  <a:rPr sz="850" dirty="0">
                    <a:solidFill>
                      <a:srgbClr val="006590"/>
                    </a:solidFill>
                    <a:latin typeface="Arial"/>
                    <a:cs typeface="Arial"/>
                  </a:rPr>
                  <a:t>l’Enfance</a:t>
                </a:r>
                <a:r>
                  <a:rPr sz="850" spc="55" dirty="0">
                    <a:solidFill>
                      <a:srgbClr val="006590"/>
                    </a:solidFill>
                    <a:latin typeface="Arial"/>
                    <a:cs typeface="Arial"/>
                  </a:rPr>
                  <a:t> </a:t>
                </a:r>
                <a:r>
                  <a:rPr sz="850" dirty="0" err="1">
                    <a:solidFill>
                      <a:srgbClr val="006590"/>
                    </a:solidFill>
                    <a:latin typeface="Arial"/>
                    <a:cs typeface="Arial"/>
                  </a:rPr>
                  <a:t>en</a:t>
                </a:r>
                <a:r>
                  <a:rPr sz="850" spc="55" dirty="0">
                    <a:solidFill>
                      <a:srgbClr val="006590"/>
                    </a:solidFill>
                    <a:latin typeface="Arial"/>
                    <a:cs typeface="Arial"/>
                  </a:rPr>
                  <a:t> </a:t>
                </a:r>
                <a:r>
                  <a:rPr sz="850" spc="-10" dirty="0">
                    <a:solidFill>
                      <a:srgbClr val="006590"/>
                    </a:solidFill>
                    <a:latin typeface="Arial"/>
                    <a:cs typeface="Arial"/>
                  </a:rPr>
                  <a:t>Danger</a:t>
                </a:r>
                <a:endParaRPr sz="850" dirty="0">
                  <a:latin typeface="Arial"/>
                  <a:cs typeface="Arial"/>
                </a:endParaRPr>
              </a:p>
            </p:txBody>
          </p:sp>
          <p:sp>
            <p:nvSpPr>
              <p:cNvPr id="22" name="Rectangle 2">
                <a:extLst>
                  <a:ext uri="{FF2B5EF4-FFF2-40B4-BE49-F238E27FC236}">
                    <a16:creationId xmlns:a16="http://schemas.microsoft.com/office/drawing/2014/main" id="{624EBD5C-9937-178B-904D-AEF46353EAEF}"/>
                  </a:ext>
                </a:extLst>
              </p:cNvPr>
              <p:cNvSpPr>
                <a:spLocks noChangeArrowheads="1"/>
              </p:cNvSpPr>
              <p:nvPr/>
            </p:nvSpPr>
            <p:spPr bwMode="auto">
              <a:xfrm>
                <a:off x="3045317" y="280972"/>
                <a:ext cx="162897" cy="1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23" name="Groupe 22">
                <a:extLst>
                  <a:ext uri="{FF2B5EF4-FFF2-40B4-BE49-F238E27FC236}">
                    <a16:creationId xmlns:a16="http://schemas.microsoft.com/office/drawing/2014/main" id="{8EEA1278-5C51-D0E1-FE86-2164E2B7C861}"/>
                  </a:ext>
                </a:extLst>
              </p:cNvPr>
              <p:cNvGrpSpPr/>
              <p:nvPr/>
            </p:nvGrpSpPr>
            <p:grpSpPr>
              <a:xfrm>
                <a:off x="2666548" y="825748"/>
                <a:ext cx="1306302" cy="215444"/>
                <a:chOff x="2543192" y="860271"/>
                <a:chExt cx="1306302" cy="215444"/>
              </a:xfrm>
            </p:grpSpPr>
            <p:sp>
              <p:nvSpPr>
                <p:cNvPr id="24" name="object 9">
                  <a:extLst>
                    <a:ext uri="{FF2B5EF4-FFF2-40B4-BE49-F238E27FC236}">
                      <a16:creationId xmlns:a16="http://schemas.microsoft.com/office/drawing/2014/main" id="{4FFF6964-AABF-2198-466E-310124FAB9B4}"/>
                    </a:ext>
                  </a:extLst>
                </p:cNvPr>
                <p:cNvSpPr/>
                <p:nvPr/>
              </p:nvSpPr>
              <p:spPr>
                <a:xfrm>
                  <a:off x="2543192" y="887694"/>
                  <a:ext cx="1296144" cy="158115"/>
                </a:xfrm>
                <a:custGeom>
                  <a:avLst/>
                  <a:gdLst/>
                  <a:ahLst/>
                  <a:cxnLst/>
                  <a:rect l="l" t="t" r="r" b="b"/>
                  <a:pathLst>
                    <a:path w="1132839" h="158115">
                      <a:moveTo>
                        <a:pt x="1067219" y="0"/>
                      </a:moveTo>
                      <a:lnTo>
                        <a:pt x="65341" y="0"/>
                      </a:lnTo>
                      <a:lnTo>
                        <a:pt x="39910" y="5133"/>
                      </a:lnTo>
                      <a:lnTo>
                        <a:pt x="19140" y="19135"/>
                      </a:lnTo>
                      <a:lnTo>
                        <a:pt x="5135" y="39904"/>
                      </a:lnTo>
                      <a:lnTo>
                        <a:pt x="0" y="65341"/>
                      </a:lnTo>
                      <a:lnTo>
                        <a:pt x="0" y="92570"/>
                      </a:lnTo>
                      <a:lnTo>
                        <a:pt x="5135" y="117999"/>
                      </a:lnTo>
                      <a:lnTo>
                        <a:pt x="19140" y="138764"/>
                      </a:lnTo>
                      <a:lnTo>
                        <a:pt x="39910" y="152765"/>
                      </a:lnTo>
                      <a:lnTo>
                        <a:pt x="65341" y="157899"/>
                      </a:lnTo>
                      <a:lnTo>
                        <a:pt x="1067219" y="157899"/>
                      </a:lnTo>
                      <a:lnTo>
                        <a:pt x="1092655" y="152765"/>
                      </a:lnTo>
                      <a:lnTo>
                        <a:pt x="1113424" y="138764"/>
                      </a:lnTo>
                      <a:lnTo>
                        <a:pt x="1127426" y="117999"/>
                      </a:lnTo>
                      <a:lnTo>
                        <a:pt x="1132560" y="92570"/>
                      </a:lnTo>
                      <a:lnTo>
                        <a:pt x="1132560" y="65341"/>
                      </a:lnTo>
                      <a:lnTo>
                        <a:pt x="1127426" y="39904"/>
                      </a:lnTo>
                      <a:lnTo>
                        <a:pt x="1113424" y="19135"/>
                      </a:lnTo>
                      <a:lnTo>
                        <a:pt x="1092655" y="5133"/>
                      </a:lnTo>
                      <a:lnTo>
                        <a:pt x="1067219" y="0"/>
                      </a:lnTo>
                      <a:close/>
                    </a:path>
                  </a:pathLst>
                </a:custGeom>
                <a:solidFill>
                  <a:srgbClr val="006590"/>
                </a:solidFill>
              </p:spPr>
              <p:txBody>
                <a:bodyPr wrap="square" lIns="0" tIns="0" rIns="0" bIns="0" rtlCol="0"/>
                <a:lstStyle/>
                <a:p>
                  <a:endParaRPr/>
                </a:p>
              </p:txBody>
            </p:sp>
            <p:sp>
              <p:nvSpPr>
                <p:cNvPr id="25" name="ZoneTexte 24">
                  <a:extLst>
                    <a:ext uri="{FF2B5EF4-FFF2-40B4-BE49-F238E27FC236}">
                      <a16:creationId xmlns:a16="http://schemas.microsoft.com/office/drawing/2014/main" id="{196DDAE7-4978-0927-FFB8-30CBD5C0F199}"/>
                    </a:ext>
                  </a:extLst>
                </p:cNvPr>
                <p:cNvSpPr txBox="1"/>
                <p:nvPr/>
              </p:nvSpPr>
              <p:spPr>
                <a:xfrm>
                  <a:off x="2553350" y="860271"/>
                  <a:ext cx="1296144" cy="215444"/>
                </a:xfrm>
                <a:prstGeom prst="rect">
                  <a:avLst/>
                </a:prstGeom>
                <a:noFill/>
              </p:spPr>
              <p:txBody>
                <a:bodyPr wrap="square" rtlCol="0">
                  <a:spAutoFit/>
                </a:bodyPr>
                <a:lstStyle/>
                <a:p>
                  <a:r>
                    <a:rPr lang="fr-FR" sz="800" dirty="0">
                      <a:solidFill>
                        <a:srgbClr val="FFFFFF"/>
                      </a:solidFill>
                      <a:latin typeface="Arial Black"/>
                      <a:cs typeface="Arial Black"/>
                    </a:rPr>
                    <a:t>N°4</a:t>
                  </a:r>
                  <a:r>
                    <a:rPr lang="fr-FR" sz="800" spc="5" dirty="0">
                      <a:solidFill>
                        <a:srgbClr val="FFFFFF"/>
                      </a:solidFill>
                      <a:latin typeface="Arial Black"/>
                      <a:cs typeface="Arial Black"/>
                    </a:rPr>
                    <a:t> </a:t>
                  </a:r>
                  <a:r>
                    <a:rPr lang="fr-FR" sz="800" b="1" dirty="0">
                      <a:solidFill>
                        <a:srgbClr val="FFFFFF"/>
                      </a:solidFill>
                      <a:latin typeface="Arial"/>
                      <a:cs typeface="Arial"/>
                    </a:rPr>
                    <a:t>-</a:t>
                  </a:r>
                  <a:r>
                    <a:rPr lang="fr-FR" sz="800" b="1" spc="45" dirty="0">
                      <a:solidFill>
                        <a:srgbClr val="FFFFFF"/>
                      </a:solidFill>
                      <a:latin typeface="Arial"/>
                      <a:cs typeface="Arial"/>
                    </a:rPr>
                    <a:t> Juillet </a:t>
                  </a:r>
                  <a:r>
                    <a:rPr lang="fr-FR" sz="800" b="1" spc="-20" dirty="0">
                      <a:solidFill>
                        <a:srgbClr val="FFFFFF"/>
                      </a:solidFill>
                      <a:latin typeface="Arial"/>
                      <a:cs typeface="Arial"/>
                    </a:rPr>
                    <a:t>2025</a:t>
                  </a:r>
                  <a:endParaRPr lang="fr-FR" sz="800" dirty="0">
                    <a:latin typeface="Arial"/>
                    <a:cs typeface="Arial"/>
                  </a:endParaRPr>
                </a:p>
              </p:txBody>
            </p:sp>
          </p:grpSp>
        </p:grpSp>
        <p:sp>
          <p:nvSpPr>
            <p:cNvPr id="19" name="object 8">
              <a:extLst>
                <a:ext uri="{FF2B5EF4-FFF2-40B4-BE49-F238E27FC236}">
                  <a16:creationId xmlns:a16="http://schemas.microsoft.com/office/drawing/2014/main" id="{2A9559D9-1613-1876-2EC4-159221E217AB}"/>
                </a:ext>
              </a:extLst>
            </p:cNvPr>
            <p:cNvSpPr txBox="1"/>
            <p:nvPr/>
          </p:nvSpPr>
          <p:spPr>
            <a:xfrm>
              <a:off x="3954584" y="281797"/>
              <a:ext cx="2985135" cy="507831"/>
            </a:xfrm>
            <a:prstGeom prst="rect">
              <a:avLst/>
            </a:prstGeom>
          </p:spPr>
          <p:txBody>
            <a:bodyPr vert="horz" wrap="square" lIns="0" tIns="15240" rIns="0" bIns="0" rtlCol="0">
              <a:spAutoFit/>
            </a:bodyPr>
            <a:lstStyle/>
            <a:p>
              <a:pPr marL="12701">
                <a:spcBef>
                  <a:spcPts val="120"/>
                </a:spcBef>
              </a:pPr>
              <a:r>
                <a:rPr sz="1600" dirty="0">
                  <a:solidFill>
                    <a:srgbClr val="FFFFFF"/>
                  </a:solidFill>
                  <a:latin typeface="Arial"/>
                  <a:cs typeface="Arial"/>
                </a:rPr>
                <a:t>Bulletin</a:t>
              </a:r>
              <a:r>
                <a:rPr sz="1600" spc="-10" dirty="0">
                  <a:solidFill>
                    <a:srgbClr val="FFFFFF"/>
                  </a:solidFill>
                  <a:latin typeface="Arial"/>
                  <a:cs typeface="Arial"/>
                </a:rPr>
                <a:t> </a:t>
              </a:r>
              <a:r>
                <a:rPr sz="1600" dirty="0">
                  <a:solidFill>
                    <a:srgbClr val="FFFFFF"/>
                  </a:solidFill>
                  <a:latin typeface="Arial"/>
                  <a:cs typeface="Arial"/>
                </a:rPr>
                <a:t>de</a:t>
              </a:r>
              <a:r>
                <a:rPr sz="1600" spc="-10" dirty="0">
                  <a:solidFill>
                    <a:srgbClr val="FFFFFF"/>
                  </a:solidFill>
                  <a:latin typeface="Arial"/>
                  <a:cs typeface="Arial"/>
                </a:rPr>
                <a:t> </a:t>
              </a:r>
              <a:r>
                <a:rPr sz="1600" dirty="0">
                  <a:solidFill>
                    <a:srgbClr val="FFFFFF"/>
                  </a:solidFill>
                  <a:latin typeface="Arial"/>
                  <a:cs typeface="Arial"/>
                </a:rPr>
                <a:t>Veille</a:t>
              </a:r>
              <a:r>
                <a:rPr sz="1600" spc="-10" dirty="0">
                  <a:solidFill>
                    <a:srgbClr val="FFFFFF"/>
                  </a:solidFill>
                  <a:latin typeface="Arial"/>
                  <a:cs typeface="Arial"/>
                </a:rPr>
                <a:t> Scientifique</a:t>
              </a:r>
              <a:endParaRPr sz="1600" dirty="0">
                <a:latin typeface="Arial"/>
                <a:cs typeface="Arial"/>
              </a:endParaRPr>
            </a:p>
            <a:p>
              <a:pPr marL="12701">
                <a:spcBef>
                  <a:spcPts val="30"/>
                </a:spcBef>
              </a:pPr>
              <a:r>
                <a:rPr sz="1600" dirty="0">
                  <a:solidFill>
                    <a:srgbClr val="FFFFFF"/>
                  </a:solidFill>
                  <a:latin typeface="Arial Black"/>
                  <a:cs typeface="Arial Black"/>
                </a:rPr>
                <a:t>de</a:t>
              </a:r>
              <a:r>
                <a:rPr sz="1600" spc="35" dirty="0">
                  <a:solidFill>
                    <a:srgbClr val="FFFFFF"/>
                  </a:solidFill>
                  <a:latin typeface="Arial Black"/>
                  <a:cs typeface="Arial Black"/>
                </a:rPr>
                <a:t> </a:t>
              </a:r>
              <a:r>
                <a:rPr sz="1600" dirty="0">
                  <a:solidFill>
                    <a:srgbClr val="FFFFFF"/>
                  </a:solidFill>
                  <a:latin typeface="Arial Black"/>
                  <a:cs typeface="Arial Black"/>
                </a:rPr>
                <a:t>l’Enfance</a:t>
              </a:r>
              <a:r>
                <a:rPr sz="1600" spc="40" dirty="0">
                  <a:solidFill>
                    <a:srgbClr val="FFFFFF"/>
                  </a:solidFill>
                  <a:latin typeface="Arial Black"/>
                  <a:cs typeface="Arial Black"/>
                </a:rPr>
                <a:t> </a:t>
              </a:r>
              <a:r>
                <a:rPr sz="1600" dirty="0">
                  <a:solidFill>
                    <a:srgbClr val="FFFFFF"/>
                  </a:solidFill>
                  <a:latin typeface="Arial Black"/>
                  <a:cs typeface="Arial Black"/>
                </a:rPr>
                <a:t>en</a:t>
              </a:r>
              <a:r>
                <a:rPr sz="1600" spc="35" dirty="0">
                  <a:solidFill>
                    <a:srgbClr val="FFFFFF"/>
                  </a:solidFill>
                  <a:latin typeface="Arial Black"/>
                  <a:cs typeface="Arial Black"/>
                </a:rPr>
                <a:t> </a:t>
              </a:r>
              <a:r>
                <a:rPr sz="1600" spc="-10" dirty="0">
                  <a:solidFill>
                    <a:srgbClr val="FFFFFF"/>
                  </a:solidFill>
                  <a:latin typeface="Arial Black"/>
                  <a:cs typeface="Arial Black"/>
                </a:rPr>
                <a:t>Danger</a:t>
              </a:r>
              <a:endParaRPr sz="1600" dirty="0">
                <a:latin typeface="Arial Black"/>
                <a:cs typeface="Arial Black"/>
              </a:endParaRPr>
            </a:p>
          </p:txBody>
        </p:sp>
      </p:grpSp>
      <p:pic>
        <p:nvPicPr>
          <p:cNvPr id="31" name="object 18">
            <a:extLst>
              <a:ext uri="{FF2B5EF4-FFF2-40B4-BE49-F238E27FC236}">
                <a16:creationId xmlns:a16="http://schemas.microsoft.com/office/drawing/2014/main" id="{97E3B5C8-2BCB-99C9-96E6-C380FD13660C}"/>
              </a:ext>
            </a:extLst>
          </p:cNvPr>
          <p:cNvPicPr/>
          <p:nvPr/>
        </p:nvPicPr>
        <p:blipFill>
          <a:blip r:embed="rId3" cstate="print"/>
          <a:stretch>
            <a:fillRect/>
          </a:stretch>
        </p:blipFill>
        <p:spPr>
          <a:xfrm>
            <a:off x="7128000" y="10302626"/>
            <a:ext cx="216001" cy="216001"/>
          </a:xfrm>
          <a:prstGeom prst="rect">
            <a:avLst/>
          </a:prstGeom>
        </p:spPr>
      </p:pic>
      <p:sp>
        <p:nvSpPr>
          <p:cNvPr id="32" name="object 21">
            <a:extLst>
              <a:ext uri="{FF2B5EF4-FFF2-40B4-BE49-F238E27FC236}">
                <a16:creationId xmlns:a16="http://schemas.microsoft.com/office/drawing/2014/main" id="{D411C23E-B9D9-ECEB-F946-EE076B1970EF}"/>
              </a:ext>
            </a:extLst>
          </p:cNvPr>
          <p:cNvSpPr txBox="1"/>
          <p:nvPr/>
        </p:nvSpPr>
        <p:spPr>
          <a:xfrm>
            <a:off x="7189493" y="10315252"/>
            <a:ext cx="93345" cy="146194"/>
          </a:xfrm>
          <a:prstGeom prst="rect">
            <a:avLst/>
          </a:prstGeom>
        </p:spPr>
        <p:txBody>
          <a:bodyPr vert="horz" wrap="square" lIns="0" tIns="22860" rIns="0" bIns="0" rtlCol="0">
            <a:spAutoFit/>
          </a:bodyPr>
          <a:lstStyle/>
          <a:p>
            <a:pPr marL="12701">
              <a:spcBef>
                <a:spcPts val="180"/>
              </a:spcBef>
            </a:pPr>
            <a:r>
              <a:rPr lang="fr-FR" sz="800" spc="-50" dirty="0">
                <a:solidFill>
                  <a:srgbClr val="FFFFFF"/>
                </a:solidFill>
                <a:latin typeface="Arial Black"/>
                <a:cs typeface="Arial Black"/>
              </a:rPr>
              <a:t>4</a:t>
            </a:r>
            <a:endParaRPr sz="800" dirty="0">
              <a:latin typeface="Arial Black"/>
              <a:cs typeface="Arial Black"/>
            </a:endParaRPr>
          </a:p>
        </p:txBody>
      </p:sp>
      <p:sp>
        <p:nvSpPr>
          <p:cNvPr id="2" name="ZoneTexte 1">
            <a:extLst>
              <a:ext uri="{FF2B5EF4-FFF2-40B4-BE49-F238E27FC236}">
                <a16:creationId xmlns:a16="http://schemas.microsoft.com/office/drawing/2014/main" id="{C916EFB4-57CB-8FCF-A340-DF9FC441F160}"/>
              </a:ext>
            </a:extLst>
          </p:cNvPr>
          <p:cNvSpPr txBox="1"/>
          <p:nvPr/>
        </p:nvSpPr>
        <p:spPr>
          <a:xfrm>
            <a:off x="515082" y="1203614"/>
            <a:ext cx="6516000" cy="369332"/>
          </a:xfrm>
          <a:prstGeom prst="rect">
            <a:avLst/>
          </a:prstGeom>
          <a:noFill/>
        </p:spPr>
        <p:txBody>
          <a:bodyPr wrap="square" lIns="0" tIns="0" rIns="0" bIns="0">
            <a:spAutoFit/>
          </a:bodyPr>
          <a:lstStyle/>
          <a:p>
            <a:pPr marL="12701" marR="549292" algn="l">
              <a:spcBef>
                <a:spcPts val="100"/>
              </a:spcBef>
            </a:pPr>
            <a:r>
              <a:rPr lang="fr-FR" sz="1200" dirty="0">
                <a:solidFill>
                  <a:srgbClr val="31936D"/>
                </a:solidFill>
                <a:latin typeface="Arial"/>
                <a:cs typeface="Arial"/>
              </a:rPr>
              <a:t>…/… ARTICLE</a:t>
            </a:r>
            <a:r>
              <a:rPr lang="fr-FR" sz="1200" spc="-20" dirty="0">
                <a:solidFill>
                  <a:srgbClr val="31936D"/>
                </a:solidFill>
                <a:latin typeface="Arial"/>
                <a:cs typeface="Arial"/>
              </a:rPr>
              <a:t> </a:t>
            </a:r>
            <a:r>
              <a:rPr lang="fr-FR" sz="1200" dirty="0">
                <a:solidFill>
                  <a:srgbClr val="31936D"/>
                </a:solidFill>
                <a:latin typeface="Arial"/>
                <a:cs typeface="Arial"/>
              </a:rPr>
              <a:t>N°3</a:t>
            </a:r>
            <a:r>
              <a:rPr lang="fr-FR" sz="1200" spc="-15" dirty="0">
                <a:solidFill>
                  <a:srgbClr val="31936D"/>
                </a:solidFill>
                <a:latin typeface="Arial"/>
                <a:cs typeface="Arial"/>
              </a:rPr>
              <a:t> </a:t>
            </a:r>
            <a:r>
              <a:rPr lang="fr-FR" sz="1200" dirty="0">
                <a:solidFill>
                  <a:srgbClr val="31936D"/>
                </a:solidFill>
                <a:latin typeface="Arial"/>
                <a:cs typeface="Arial"/>
              </a:rPr>
              <a:t>:</a:t>
            </a:r>
            <a:r>
              <a:rPr lang="fr-FR" sz="1200" spc="-20" dirty="0">
                <a:solidFill>
                  <a:srgbClr val="31936D"/>
                </a:solidFill>
                <a:latin typeface="Arial"/>
                <a:cs typeface="Arial"/>
              </a:rPr>
              <a:t> </a:t>
            </a:r>
            <a:r>
              <a:rPr lang="en-US" sz="1200" b="1" dirty="0">
                <a:solidFill>
                  <a:srgbClr val="31936D"/>
                </a:solidFill>
                <a:latin typeface="Arial Black" panose="020B0A04020102020204" pitchFamily="34" charset="0"/>
                <a:ea typeface="Times New Roman" panose="02020603050405020304" pitchFamily="18" charset="0"/>
              </a:rPr>
              <a:t>Parenting style patterns and their longitudinal impact on mental health in abused and </a:t>
            </a:r>
            <a:r>
              <a:rPr lang="en-US" sz="1200" b="1" dirty="0" err="1">
                <a:solidFill>
                  <a:srgbClr val="31936D"/>
                </a:solidFill>
                <a:latin typeface="Arial Black" panose="020B0A04020102020204" pitchFamily="34" charset="0"/>
                <a:ea typeface="Times New Roman" panose="02020603050405020304" pitchFamily="18" charset="0"/>
              </a:rPr>
              <a:t>nonabused</a:t>
            </a:r>
            <a:r>
              <a:rPr lang="en-US" sz="1200" b="1" dirty="0">
                <a:solidFill>
                  <a:srgbClr val="31936D"/>
                </a:solidFill>
                <a:latin typeface="Arial Black" panose="020B0A04020102020204" pitchFamily="34" charset="0"/>
                <a:ea typeface="Times New Roman" panose="02020603050405020304" pitchFamily="18" charset="0"/>
              </a:rPr>
              <a:t> adolescents</a:t>
            </a:r>
          </a:p>
        </p:txBody>
      </p:sp>
      <p:sp>
        <p:nvSpPr>
          <p:cNvPr id="4" name="object 11">
            <a:extLst>
              <a:ext uri="{FF2B5EF4-FFF2-40B4-BE49-F238E27FC236}">
                <a16:creationId xmlns:a16="http://schemas.microsoft.com/office/drawing/2014/main" id="{5DA54097-0A1A-5A60-1E5C-9EAE75372A52}"/>
              </a:ext>
            </a:extLst>
          </p:cNvPr>
          <p:cNvSpPr txBox="1"/>
          <p:nvPr/>
        </p:nvSpPr>
        <p:spPr>
          <a:xfrm>
            <a:off x="3922266" y="1746300"/>
            <a:ext cx="3128400" cy="5691302"/>
          </a:xfrm>
          <a:prstGeom prst="rect">
            <a:avLst/>
          </a:prstGeom>
        </p:spPr>
        <p:txBody>
          <a:bodyPr vert="horz" wrap="square" lIns="0" tIns="12700" rIns="0" bIns="0" rtlCol="0">
            <a:spAutoFit/>
          </a:bodyPr>
          <a:lstStyle/>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Principaux résultats </a:t>
            </a:r>
            <a:r>
              <a:rPr lang="fr-FR" sz="900" dirty="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L’analyse factorielle à partir des 5 dimensions du style parental utilisées dans cette étude permet d’individualiser 4 styles parentaux : « absent », « ambigus », « soutenant » et « négatif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Les adolescents du groupe victime rapportent d’une manière générale plus de styles parentaux « négatif » aux différents temps de l’évolution et les adolescents du groupe non victime rapportent d’une manière générale plus de style parentaux « soutenant » et équivalents entre les deux groupes pour les styles « absent » et « ambigus » concernant chacun ¼ des adolescents.</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Ces 4 styles évoluent différemment au cours du temps : le style « soutenant » est stable au cours du temps pour le groupe des adolescents non victimes mais montre une diminution pour le groupe victime ; le style « absent » est stable au cours du temps pour le groupe victime.</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Les auteurs retrouvent un effet positif sur la santé mentale des adolescents pour le style « soutenant » et au contraire délétère pour les autres styles « absent », « négatif » ou « ambigus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En conclusion, cette étude apporte un éclairage précieux sur la complexité et la dynamique des styles parentaux, notamment en contexte de maltraitance. Les résultats soulignent que, si une parentalité bienveillante constitue un facteur de protection, les styles parentaux négatifs, absents et ambigus contribuent à une baisse significative de l'estime de soi et de l'autodétermination, notamment en cas de maltraitance. Ces éléments devraient servir d’appui dans les programmes de prévention de soutien à la parentalité ayant pour objectifs de réduire le risque de maltraitance et d’améliorer la santé mentale de nos adolescents.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object 18">
            <a:extLst>
              <a:ext uri="{FF2B5EF4-FFF2-40B4-BE49-F238E27FC236}">
                <a16:creationId xmlns:a16="http://schemas.microsoft.com/office/drawing/2014/main" id="{38B04146-D304-3680-4BB3-31327DB61C46}"/>
              </a:ext>
            </a:extLst>
          </p:cNvPr>
          <p:cNvSpPr txBox="1"/>
          <p:nvPr/>
        </p:nvSpPr>
        <p:spPr>
          <a:xfrm>
            <a:off x="527300" y="10231091"/>
            <a:ext cx="6406515" cy="196850"/>
          </a:xfrm>
          <a:prstGeom prst="rect">
            <a:avLst/>
          </a:prstGeom>
        </p:spPr>
        <p:txBody>
          <a:bodyPr vert="horz" wrap="square" lIns="0" tIns="0" rIns="0" bIns="0" rtlCol="0">
            <a:spAutoFit/>
          </a:bodyPr>
          <a:lstStyle/>
          <a:p>
            <a:pPr marL="12700">
              <a:lnSpc>
                <a:spcPts val="1425"/>
              </a:lnSpc>
              <a:tabLst>
                <a:tab pos="5952490" algn="l"/>
                <a:tab pos="6096635" algn="l"/>
              </a:tabLst>
            </a:pPr>
            <a:r>
              <a:rPr sz="1200" u="sng" dirty="0">
                <a:solidFill>
                  <a:srgbClr val="231F20"/>
                </a:solidFill>
                <a:uFill>
                  <a:solidFill>
                    <a:srgbClr val="006590"/>
                  </a:solidFill>
                </a:uFill>
                <a:latin typeface="Times New Roman"/>
                <a:cs typeface="Times New Roman"/>
              </a:rPr>
              <a:t>	</a:t>
            </a:r>
            <a:r>
              <a:rPr sz="1200" dirty="0">
                <a:solidFill>
                  <a:srgbClr val="231F20"/>
                </a:solidFill>
                <a:latin typeface="Times New Roman"/>
                <a:cs typeface="Times New Roman"/>
              </a:rPr>
              <a:t>	</a:t>
            </a:r>
            <a:r>
              <a:rPr sz="1200" spc="-10" dirty="0">
                <a:solidFill>
                  <a:srgbClr val="231F20"/>
                </a:solidFill>
                <a:latin typeface="Arial"/>
                <a:cs typeface="Arial"/>
              </a:rPr>
              <a:t>.../...</a:t>
            </a:r>
            <a:endParaRPr sz="1200" dirty="0">
              <a:latin typeface="Arial"/>
              <a:cs typeface="Arial"/>
            </a:endParaRPr>
          </a:p>
        </p:txBody>
      </p:sp>
    </p:spTree>
    <p:extLst>
      <p:ext uri="{BB962C8B-B14F-4D97-AF65-F5344CB8AC3E}">
        <p14:creationId xmlns:p14="http://schemas.microsoft.com/office/powerpoint/2010/main" val="220244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0000" y="1746300"/>
            <a:ext cx="45719" cy="432048"/>
          </a:xfrm>
          <a:custGeom>
            <a:avLst/>
            <a:gdLst/>
            <a:ahLst/>
            <a:cxnLst/>
            <a:rect l="l" t="t" r="r" b="b"/>
            <a:pathLst>
              <a:path h="360044">
                <a:moveTo>
                  <a:pt x="0" y="0"/>
                </a:moveTo>
                <a:lnTo>
                  <a:pt x="0" y="359994"/>
                </a:lnTo>
              </a:path>
            </a:pathLst>
          </a:custGeom>
          <a:ln w="25400">
            <a:solidFill>
              <a:srgbClr val="31936D"/>
            </a:solidFill>
          </a:ln>
        </p:spPr>
        <p:txBody>
          <a:bodyPr wrap="square" lIns="0" tIns="0" rIns="0" bIns="0" rtlCol="0"/>
          <a:lstStyle/>
          <a:p>
            <a:endParaRPr/>
          </a:p>
        </p:txBody>
      </p:sp>
      <p:sp>
        <p:nvSpPr>
          <p:cNvPr id="3" name="object 3"/>
          <p:cNvSpPr txBox="1"/>
          <p:nvPr/>
        </p:nvSpPr>
        <p:spPr>
          <a:xfrm>
            <a:off x="540000" y="1114446"/>
            <a:ext cx="6480000" cy="1520929"/>
          </a:xfrm>
          <a:prstGeom prst="rect">
            <a:avLst/>
          </a:prstGeom>
        </p:spPr>
        <p:txBody>
          <a:bodyPr vert="horz" wrap="square" lIns="0" tIns="12700" rIns="0" bIns="0" rtlCol="0">
            <a:spAutoFit/>
          </a:bodyPr>
          <a:lstStyle/>
          <a:p>
            <a:pPr algn="l">
              <a:spcAft>
                <a:spcPts val="0"/>
              </a:spcAft>
            </a:pPr>
            <a:r>
              <a:rPr sz="1600" dirty="0">
                <a:solidFill>
                  <a:srgbClr val="31936D"/>
                </a:solidFill>
                <a:latin typeface="Arial"/>
                <a:cs typeface="Arial"/>
              </a:rPr>
              <a:t>ARTICLE</a:t>
            </a:r>
            <a:r>
              <a:rPr sz="1600" spc="-20" dirty="0">
                <a:solidFill>
                  <a:srgbClr val="31936D"/>
                </a:solidFill>
                <a:latin typeface="Arial"/>
                <a:cs typeface="Arial"/>
              </a:rPr>
              <a:t> </a:t>
            </a:r>
            <a:r>
              <a:rPr sz="1600" dirty="0">
                <a:solidFill>
                  <a:srgbClr val="31936D"/>
                </a:solidFill>
                <a:latin typeface="Arial"/>
                <a:cs typeface="Arial"/>
              </a:rPr>
              <a:t>N°</a:t>
            </a:r>
            <a:r>
              <a:rPr lang="fr-FR" sz="1600" dirty="0">
                <a:solidFill>
                  <a:srgbClr val="31936D"/>
                </a:solidFill>
                <a:latin typeface="Arial"/>
                <a:cs typeface="Arial"/>
              </a:rPr>
              <a:t>4</a:t>
            </a:r>
            <a:r>
              <a:rPr sz="1600" spc="-15" dirty="0">
                <a:solidFill>
                  <a:srgbClr val="31936D"/>
                </a:solidFill>
                <a:latin typeface="Arial"/>
                <a:cs typeface="Arial"/>
              </a:rPr>
              <a:t> </a:t>
            </a:r>
            <a:r>
              <a:rPr sz="1600" dirty="0">
                <a:solidFill>
                  <a:srgbClr val="31936D"/>
                </a:solidFill>
                <a:latin typeface="Arial"/>
                <a:cs typeface="Arial"/>
              </a:rPr>
              <a:t>:</a:t>
            </a:r>
            <a:r>
              <a:rPr sz="1600" spc="-20" dirty="0">
                <a:solidFill>
                  <a:srgbClr val="31936D"/>
                </a:solidFill>
                <a:latin typeface="Arial"/>
                <a:cs typeface="Arial"/>
              </a:rPr>
              <a:t> </a:t>
            </a:r>
            <a:r>
              <a:rPr lang="en-US" sz="1600" b="1" dirty="0">
                <a:solidFill>
                  <a:srgbClr val="31936D"/>
                </a:solidFill>
                <a:latin typeface="Arial Black" panose="020B0A04020102020204" pitchFamily="34" charset="0"/>
                <a:ea typeface="Times New Roman" panose="02020603050405020304" pitchFamily="18" charset="0"/>
              </a:rPr>
              <a:t>Neglect of children with disabilities: </a:t>
            </a:r>
          </a:p>
          <a:p>
            <a:pPr algn="l">
              <a:spcAft>
                <a:spcPts val="0"/>
              </a:spcAft>
            </a:pPr>
            <a:r>
              <a:rPr lang="en-US" sz="1600" b="1" dirty="0">
                <a:solidFill>
                  <a:srgbClr val="31936D"/>
                </a:solidFill>
                <a:latin typeface="Arial Black" panose="020B0A04020102020204" pitchFamily="34" charset="0"/>
                <a:ea typeface="Times New Roman" panose="02020603050405020304" pitchFamily="18" charset="0"/>
              </a:rPr>
              <a:t>A scoping review</a:t>
            </a:r>
          </a:p>
          <a:p>
            <a:pPr algn="l">
              <a:spcAft>
                <a:spcPts val="0"/>
              </a:spcAft>
            </a:pPr>
            <a:endParaRPr lang="en-US" sz="1600" b="1" dirty="0">
              <a:solidFill>
                <a:srgbClr val="31936D"/>
              </a:solidFill>
              <a:latin typeface="Arial Black" panose="020B0A04020102020204" pitchFamily="34" charset="0"/>
              <a:ea typeface="Times New Roman" panose="02020603050405020304" pitchFamily="18" charset="0"/>
            </a:endParaRPr>
          </a:p>
          <a:p>
            <a:pPr algn="l">
              <a:spcAft>
                <a:spcPts val="0"/>
              </a:spcAft>
            </a:pPr>
            <a:endParaRPr lang="en-US" sz="1600" b="1" dirty="0">
              <a:solidFill>
                <a:srgbClr val="31936D"/>
              </a:solidFill>
              <a:latin typeface="Arial Black" panose="020B0A04020102020204" pitchFamily="34" charset="0"/>
              <a:ea typeface="Times New Roman" panose="02020603050405020304" pitchFamily="18" charset="0"/>
            </a:endParaRPr>
          </a:p>
          <a:p>
            <a:pPr algn="l">
              <a:spcAft>
                <a:spcPts val="0"/>
              </a:spcAft>
            </a:pPr>
            <a:endParaRPr lang="en-US" sz="1600" b="1" dirty="0">
              <a:solidFill>
                <a:srgbClr val="31936D"/>
              </a:solidFill>
              <a:latin typeface="Arial Black" panose="020B0A04020102020204" pitchFamily="34" charset="0"/>
              <a:ea typeface="Times New Roman" panose="02020603050405020304" pitchFamily="18" charset="0"/>
            </a:endParaRPr>
          </a:p>
          <a:p>
            <a:pPr algn="just">
              <a:spcAft>
                <a:spcPts val="0"/>
              </a:spcAft>
            </a:pPr>
            <a:r>
              <a:rPr lang="fr-FR" sz="900" b="1" dirty="0">
                <a:solidFill>
                  <a:srgbClr val="31936D"/>
                </a:solidFill>
                <a:latin typeface="Arial" panose="020B0604020202020204" pitchFamily="34" charset="0"/>
                <a:ea typeface="Times New Roman" panose="02020603050405020304" pitchFamily="18" charset="0"/>
                <a:cs typeface="Arial" panose="020B0604020202020204" pitchFamily="34" charset="0"/>
              </a:rPr>
              <a:t>Il s’agit d’une revue de la littérature réalisée par une équipe Israélienne, visant à mieux préciser la fréquence des négligences chez les enfants en situation de handicap. </a:t>
            </a:r>
            <a:endParaRPr lang="fr-FR" sz="900" dirty="0">
              <a:solidFill>
                <a:srgbClr val="31936D"/>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object 4"/>
          <p:cNvSpPr txBox="1"/>
          <p:nvPr/>
        </p:nvSpPr>
        <p:spPr>
          <a:xfrm>
            <a:off x="540000" y="2826420"/>
            <a:ext cx="3166414" cy="6912768"/>
          </a:xfrm>
          <a:prstGeom prst="rect">
            <a:avLst/>
          </a:prstGeom>
        </p:spPr>
        <p:txBody>
          <a:bodyPr vert="horz" wrap="square" lIns="0" tIns="12700" rIns="0" bIns="0" rtlCol="0">
            <a:noAutofit/>
          </a:bodyPr>
          <a:lstStyle/>
          <a:p>
            <a:pPr algn="just"/>
            <a:r>
              <a:rPr lang="fr-FR" sz="900" b="1" dirty="0">
                <a:latin typeface="Arial" panose="020B0604020202020204" pitchFamily="34" charset="0"/>
                <a:cs typeface="Arial" panose="020B0604020202020204" pitchFamily="34" charset="0"/>
              </a:rPr>
              <a:t>Le constat est : </a:t>
            </a:r>
          </a:p>
          <a:p>
            <a:pPr algn="just"/>
            <a:r>
              <a:rPr lang="fr-FR" sz="900" dirty="0">
                <a:latin typeface="Arial" panose="020B0604020202020204" pitchFamily="34" charset="0"/>
                <a:cs typeface="Arial" panose="020B0604020202020204" pitchFamily="34" charset="0"/>
              </a:rPr>
              <a:t>- Les enfants en situation de handicap, qu’ils soient physiques ou cognitifs sont une population hétérogène et vulnérable.</a:t>
            </a:r>
          </a:p>
          <a:p>
            <a:pPr algn="just"/>
            <a:r>
              <a:rPr lang="fr-FR" sz="900" dirty="0">
                <a:latin typeface="Arial" panose="020B0604020202020204" pitchFamily="34" charset="0"/>
                <a:cs typeface="Arial" panose="020B0604020202020204" pitchFamily="34" charset="0"/>
              </a:rPr>
              <a:t>- Les données suggèrent que 16 % de la population mondiale est dans cette situation. </a:t>
            </a:r>
          </a:p>
          <a:p>
            <a:pPr algn="just"/>
            <a:r>
              <a:rPr lang="fr-FR" sz="900" dirty="0">
                <a:latin typeface="Arial" panose="020B0604020202020204" pitchFamily="34" charset="0"/>
                <a:cs typeface="Arial" panose="020B0604020202020204" pitchFamily="34" charset="0"/>
              </a:rPr>
              <a:t>- La littérature scientifique est en faveur d’un risque de maltraitance plus élevé dans cette population.</a:t>
            </a:r>
          </a:p>
          <a:p>
            <a:pPr algn="just"/>
            <a:r>
              <a:rPr lang="fr-FR" sz="900" dirty="0">
                <a:latin typeface="Arial" panose="020B0604020202020204" pitchFamily="34" charset="0"/>
                <a:cs typeface="Arial" panose="020B0604020202020204" pitchFamily="34" charset="0"/>
              </a:rPr>
              <a:t>- Les négligences apparaissent comme la forme de maltraitance la plus fréquente mais la moins étudiée sur le plan de la recherche.</a:t>
            </a:r>
          </a:p>
          <a:p>
            <a:pPr algn="just"/>
            <a:r>
              <a:rPr lang="fr-FR" sz="900" dirty="0">
                <a:latin typeface="Arial" panose="020B0604020202020204" pitchFamily="34" charset="0"/>
                <a:cs typeface="Arial" panose="020B0604020202020204" pitchFamily="34" charset="0"/>
              </a:rPr>
              <a:t>- Les enfants en situation de handicap sont à risque élevé de négligences du fait de leur isolement social plus grand, de leur dépendance accrue vis-à-vis de leur entourage et leurs difficultés pour exprimer leurs besoins fondamentaux.</a:t>
            </a:r>
          </a:p>
          <a:p>
            <a:pPr algn="just"/>
            <a:r>
              <a:rPr lang="fr-FR" sz="900" dirty="0">
                <a:latin typeface="Arial" panose="020B0604020202020204" pitchFamily="34" charset="0"/>
                <a:cs typeface="Arial" panose="020B0604020202020204" pitchFamily="34" charset="0"/>
              </a:rPr>
              <a:t>- Les conséquences peuvent être sévères et concernent à long terme la santé mentale et physique des enfants.</a:t>
            </a:r>
          </a:p>
          <a:p>
            <a:pPr algn="just"/>
            <a:r>
              <a:rPr lang="fr-FR" sz="900" dirty="0">
                <a:latin typeface="Arial" panose="020B0604020202020204" pitchFamily="34" charset="0"/>
                <a:cs typeface="Arial" panose="020B0604020202020204" pitchFamily="34" charset="0"/>
              </a:rPr>
              <a:t>- Les conséquences semblent également différentes en fonction de l’âge de l’enfant et sa plus ou moins grande autonomie.</a:t>
            </a:r>
          </a:p>
          <a:p>
            <a:pPr algn="just"/>
            <a:endParaRPr lang="fr-FR" sz="900" b="1" dirty="0">
              <a:latin typeface="Arial" panose="020B0604020202020204" pitchFamily="34" charset="0"/>
              <a:cs typeface="Arial" panose="020B0604020202020204" pitchFamily="34" charset="0"/>
            </a:endParaRPr>
          </a:p>
          <a:p>
            <a:pPr algn="just"/>
            <a:r>
              <a:rPr lang="fr-FR" sz="900" b="1" dirty="0">
                <a:latin typeface="Arial" panose="020B0604020202020204" pitchFamily="34" charset="0"/>
                <a:cs typeface="Arial" panose="020B0604020202020204" pitchFamily="34" charset="0"/>
              </a:rPr>
              <a:t>Au travers d’une revue de la littérature intéressant les 10 ans écoulés, les auteurs souhaitent clarifier la prévalence des négligences, les caractéristiques et les facteurs de risque associés concernant cette population vulnérable. </a:t>
            </a:r>
          </a:p>
          <a:p>
            <a:pPr algn="just"/>
            <a:endParaRPr lang="fr-FR" sz="900" b="1" dirty="0">
              <a:latin typeface="Arial" panose="020B0604020202020204" pitchFamily="34" charset="0"/>
              <a:cs typeface="Arial" panose="020B0604020202020204" pitchFamily="34" charset="0"/>
            </a:endParaRP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Selon la méthodologie de référence des revues de la littérature (PRISMA), les auteurs ont repris l’ensemble des articles scientifiques publiés depuis 10 ans répondant à leurs critères de sélection et ont retenu ainsi 16 publications intéressants différents pays au travers du monde (USA, Canada, Brésil, Australie, Chine, Turquie, Japon, Arabie Saoudite, Israël), réalisées entre 2015 et 2024.</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Les principaux résultats </a:t>
            </a:r>
            <a:r>
              <a:rPr lang="fr-FR" sz="900" dirty="0">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L’étude confirme une prévalence élevée des cas de maltraitance dans cette population : par exemple le risque d’être victime est 6,2 fois plus élevé en cas de handicap ; dans une population présentant un TSA, le taux de maltraitance est de 17,3 % par rapport au taux de 7,4 % dans la population contrôle.</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L’étude souligne que les enfants présentant un Trouble du Spectre de l’Autisme ou un Trouble du Développement Intellectuel ou Déficients Sensoriels sont des populations particulièrement à risque.</a:t>
            </a:r>
          </a:p>
          <a:p>
            <a:pPr algn="just"/>
            <a:r>
              <a:rPr lang="fr-FR" sz="900" dirty="0">
                <a:latin typeface="Arial" panose="020B0604020202020204" pitchFamily="34" charset="0"/>
                <a:ea typeface="Times New Roman" panose="02020603050405020304" pitchFamily="18" charset="0"/>
                <a:cs typeface="Arial" panose="020B0604020202020204" pitchFamily="34" charset="0"/>
              </a:rPr>
              <a:t>- Il y a une influence du type de handicap mais aussi de sa sévérité : par exemple dans la déficience intellectuelle le risque de négligence est plus important dans le groupe DI légère à modérée que dans le groupe DI sévère.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endParaRPr lang="fr-FR" sz="900" i="1" dirty="0">
              <a:latin typeface="Arial" panose="020B0604020202020204" pitchFamily="34" charset="0"/>
              <a:cs typeface="Arial" panose="020B0604020202020204" pitchFamily="34" charset="0"/>
            </a:endParaRPr>
          </a:p>
          <a:p>
            <a:pPr algn="just"/>
            <a:endParaRPr lang="fr-FR" sz="900" dirty="0">
              <a:latin typeface="Arial" panose="020B0604020202020204" pitchFamily="34" charset="0"/>
              <a:cs typeface="Arial" panose="020B0604020202020204" pitchFamily="34" charset="0"/>
            </a:endParaRPr>
          </a:p>
          <a:p>
            <a:pPr marL="12701" marR="5080" algn="just">
              <a:spcBef>
                <a:spcPts val="100"/>
              </a:spcBef>
            </a:pPr>
            <a:endParaRPr lang="fr-FR" sz="900" dirty="0">
              <a:solidFill>
                <a:srgbClr val="231F20"/>
              </a:solidFill>
              <a:latin typeface="Arial" panose="020B0604020202020204" pitchFamily="34" charset="0"/>
              <a:cs typeface="Arial" panose="020B0604020202020204" pitchFamily="34" charset="0"/>
            </a:endParaRPr>
          </a:p>
          <a:p>
            <a:pPr marL="12701" marR="5080" algn="just">
              <a:spcBef>
                <a:spcPts val="100"/>
              </a:spcBef>
            </a:pPr>
            <a:endParaRPr lang="fr-FR" sz="900" dirty="0">
              <a:solidFill>
                <a:srgbClr val="231F20"/>
              </a:solidFill>
              <a:latin typeface="Arial" panose="020B0604020202020204" pitchFamily="34" charset="0"/>
              <a:cs typeface="Arial" panose="020B0604020202020204" pitchFamily="34" charset="0"/>
            </a:endParaRPr>
          </a:p>
          <a:p>
            <a:pPr marL="12701" marR="5080" algn="just">
              <a:spcBef>
                <a:spcPts val="100"/>
              </a:spcBef>
            </a:pPr>
            <a:endParaRPr lang="fr-FR" sz="900" dirty="0">
              <a:solidFill>
                <a:srgbClr val="231F20"/>
              </a:solidFill>
              <a:latin typeface="Arial" panose="020B0604020202020204" pitchFamily="34" charset="0"/>
              <a:cs typeface="Arial" panose="020B0604020202020204" pitchFamily="34" charset="0"/>
            </a:endParaRPr>
          </a:p>
          <a:p>
            <a:pPr marL="12701" marR="5080" algn="just">
              <a:spcBef>
                <a:spcPts val="100"/>
              </a:spcBef>
            </a:pPr>
            <a:endParaRPr lang="fr-FR" sz="900" dirty="0">
              <a:solidFill>
                <a:srgbClr val="231F20"/>
              </a:solidFill>
              <a:latin typeface="Arial" panose="020B0604020202020204" pitchFamily="34" charset="0"/>
              <a:cs typeface="Arial" panose="020B0604020202020204" pitchFamily="34" charset="0"/>
            </a:endParaRPr>
          </a:p>
          <a:p>
            <a:pPr marL="12701" marR="5080" algn="just">
              <a:spcBef>
                <a:spcPts val="100"/>
              </a:spcBef>
            </a:pPr>
            <a:endParaRPr lang="fr-FR" sz="900" dirty="0">
              <a:solidFill>
                <a:srgbClr val="231F20"/>
              </a:solidFill>
              <a:latin typeface="Arial" panose="020B0604020202020204" pitchFamily="34" charset="0"/>
              <a:cs typeface="Arial" panose="020B0604020202020204" pitchFamily="34" charset="0"/>
            </a:endParaRPr>
          </a:p>
        </p:txBody>
      </p:sp>
      <p:sp>
        <p:nvSpPr>
          <p:cNvPr id="11" name="object 11"/>
          <p:cNvSpPr txBox="1"/>
          <p:nvPr/>
        </p:nvSpPr>
        <p:spPr>
          <a:xfrm>
            <a:off x="3922266" y="7146900"/>
            <a:ext cx="3128228" cy="2505814"/>
          </a:xfrm>
          <a:prstGeom prst="rect">
            <a:avLst/>
          </a:prstGeom>
        </p:spPr>
        <p:txBody>
          <a:bodyPr vert="horz" wrap="square" lIns="0" tIns="12700" rIns="0" bIns="0" rtlCol="0">
            <a:spAutoFit/>
          </a:bodyPr>
          <a:lstStyle/>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Parmi les facteurs de risques : les enfants plus jeunes et de sexe masculin sont plus à risque ; le niveau de stress parental élevé, le niveau socio-économique plus faible.</a:t>
            </a:r>
          </a:p>
          <a:p>
            <a:pPr algn="just">
              <a:spcAft>
                <a:spcPts val="0"/>
              </a:spcAft>
            </a:pPr>
            <a:r>
              <a:rPr lang="fr-FR" sz="900" dirty="0">
                <a:latin typeface="Arial" panose="020B0604020202020204" pitchFamily="34" charset="0"/>
                <a:ea typeface="Times New Roman" panose="02020603050405020304" pitchFamily="18" charset="0"/>
                <a:cs typeface="Arial" panose="020B0604020202020204" pitchFamily="34" charset="0"/>
              </a:rPr>
              <a:t>- Parmi les facteurs protecteurs : le niveau d’éducation élevée des parents, la plus grande facilité d’accès aux ressources. Le facteur culturel également joue un rôle avec dans certaines cultures de forts liens familiaux et un important réseau communautaire qui sont des éléments protecteurs.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fr-FR" sz="900" b="1" dirty="0">
                <a:latin typeface="Arial" panose="020B0604020202020204" pitchFamily="34" charset="0"/>
                <a:ea typeface="Times New Roman" panose="02020603050405020304" pitchFamily="18" charset="0"/>
                <a:cs typeface="Arial" panose="020B0604020202020204" pitchFamily="34" charset="0"/>
              </a:rPr>
              <a:t>En conclusion les auteurs insistent sur la nécessité d’une sensibilisation accrue du public afin de répondre aux vulnérabilités spécifiques de cette population, de développer des programmes fondés sur des données probantes en comblant les lacunes de la recherche, de former des professionnels et d’établir des cadres collaboratifs afin de lutter efficacement contre la négligence. </a:t>
            </a:r>
          </a:p>
          <a:p>
            <a:pPr algn="just">
              <a:spcAft>
                <a:spcPts val="0"/>
              </a:spcAft>
            </a:pPr>
            <a:endParaRPr lang="fr-FR" sz="900"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6"/>
          <p:cNvSpPr txBox="1"/>
          <p:nvPr/>
        </p:nvSpPr>
        <p:spPr>
          <a:xfrm>
            <a:off x="7173793" y="6714852"/>
            <a:ext cx="92333" cy="3459216"/>
          </a:xfrm>
          <a:prstGeom prst="rect">
            <a:avLst/>
          </a:prstGeom>
        </p:spPr>
        <p:txBody>
          <a:bodyPr vert="vert270" wrap="square" lIns="0" tIns="5080" rIns="0" bIns="0" rtlCol="0">
            <a:spAutoFit/>
          </a:bodyPr>
          <a:lstStyle/>
          <a:p>
            <a:pPr marL="12701">
              <a:spcBef>
                <a:spcPts val="40"/>
              </a:spcBef>
            </a:pPr>
            <a:r>
              <a:rPr sz="600" spc="-20" dirty="0">
                <a:solidFill>
                  <a:srgbClr val="58595B"/>
                </a:solidFill>
                <a:latin typeface="Arial"/>
                <a:cs typeface="Arial"/>
              </a:rPr>
              <a:t>Création</a:t>
            </a:r>
            <a:r>
              <a:rPr sz="600" spc="5" dirty="0">
                <a:solidFill>
                  <a:srgbClr val="58595B"/>
                </a:solidFill>
                <a:latin typeface="Arial"/>
                <a:cs typeface="Arial"/>
              </a:rPr>
              <a:t> </a:t>
            </a:r>
            <a:r>
              <a:rPr sz="600" spc="-25" dirty="0">
                <a:solidFill>
                  <a:srgbClr val="58595B"/>
                </a:solidFill>
                <a:latin typeface="Arial"/>
                <a:cs typeface="Arial"/>
              </a:rPr>
              <a:t>graphique</a:t>
            </a:r>
            <a:r>
              <a:rPr sz="600" spc="5" dirty="0">
                <a:solidFill>
                  <a:srgbClr val="58595B"/>
                </a:solidFill>
                <a:latin typeface="Arial"/>
                <a:cs typeface="Arial"/>
              </a:rPr>
              <a:t> </a:t>
            </a:r>
            <a:r>
              <a:rPr sz="600" dirty="0">
                <a:solidFill>
                  <a:srgbClr val="58595B"/>
                </a:solidFill>
                <a:latin typeface="Arial"/>
                <a:cs typeface="Arial"/>
              </a:rPr>
              <a:t>:</a:t>
            </a:r>
            <a:r>
              <a:rPr sz="600" spc="5" dirty="0">
                <a:solidFill>
                  <a:srgbClr val="58595B"/>
                </a:solidFill>
                <a:latin typeface="Arial"/>
                <a:cs typeface="Arial"/>
              </a:rPr>
              <a:t> </a:t>
            </a:r>
            <a:r>
              <a:rPr sz="600" spc="-20" dirty="0">
                <a:solidFill>
                  <a:srgbClr val="58595B"/>
                </a:solidFill>
                <a:latin typeface="Arial"/>
                <a:cs typeface="Arial"/>
              </a:rPr>
              <a:t>Direction</a:t>
            </a:r>
            <a:r>
              <a:rPr sz="600" spc="5" dirty="0">
                <a:solidFill>
                  <a:srgbClr val="58595B"/>
                </a:solidFill>
                <a:latin typeface="Arial"/>
                <a:cs typeface="Arial"/>
              </a:rPr>
              <a:t> </a:t>
            </a:r>
            <a:r>
              <a:rPr sz="600" spc="-20" dirty="0">
                <a:solidFill>
                  <a:srgbClr val="58595B"/>
                </a:solidFill>
                <a:latin typeface="Arial"/>
                <a:cs typeface="Arial"/>
              </a:rPr>
              <a:t>de</a:t>
            </a:r>
            <a:r>
              <a:rPr sz="600" spc="10" dirty="0">
                <a:solidFill>
                  <a:srgbClr val="58595B"/>
                </a:solidFill>
                <a:latin typeface="Arial"/>
                <a:cs typeface="Arial"/>
              </a:rPr>
              <a:t> </a:t>
            </a:r>
            <a:r>
              <a:rPr sz="600" spc="-10" dirty="0">
                <a:solidFill>
                  <a:srgbClr val="58595B"/>
                </a:solidFill>
                <a:latin typeface="Arial"/>
                <a:cs typeface="Arial"/>
              </a:rPr>
              <a:t>la</a:t>
            </a:r>
            <a:r>
              <a:rPr sz="600" spc="5" dirty="0">
                <a:solidFill>
                  <a:srgbClr val="58595B"/>
                </a:solidFill>
                <a:latin typeface="Arial"/>
                <a:cs typeface="Arial"/>
              </a:rPr>
              <a:t> </a:t>
            </a:r>
            <a:r>
              <a:rPr sz="600" spc="-25" dirty="0">
                <a:solidFill>
                  <a:srgbClr val="58595B"/>
                </a:solidFill>
                <a:latin typeface="Arial"/>
                <a:cs typeface="Arial"/>
              </a:rPr>
              <a:t>communication</a:t>
            </a:r>
            <a:r>
              <a:rPr sz="600" spc="5" dirty="0">
                <a:solidFill>
                  <a:srgbClr val="58595B"/>
                </a:solidFill>
                <a:latin typeface="Arial"/>
                <a:cs typeface="Arial"/>
              </a:rPr>
              <a:t> </a:t>
            </a:r>
            <a:r>
              <a:rPr sz="600" spc="-20" dirty="0">
                <a:solidFill>
                  <a:srgbClr val="58595B"/>
                </a:solidFill>
                <a:latin typeface="Arial"/>
                <a:cs typeface="Arial"/>
              </a:rPr>
              <a:t>du</a:t>
            </a:r>
            <a:r>
              <a:rPr sz="600" spc="5" dirty="0">
                <a:solidFill>
                  <a:srgbClr val="58595B"/>
                </a:solidFill>
                <a:latin typeface="Arial"/>
                <a:cs typeface="Arial"/>
              </a:rPr>
              <a:t> </a:t>
            </a:r>
            <a:r>
              <a:rPr sz="600" spc="-20" dirty="0">
                <a:solidFill>
                  <a:srgbClr val="58595B"/>
                </a:solidFill>
                <a:latin typeface="Arial"/>
                <a:cs typeface="Arial"/>
              </a:rPr>
              <a:t>CHU</a:t>
            </a:r>
            <a:r>
              <a:rPr sz="600" spc="10" dirty="0">
                <a:solidFill>
                  <a:srgbClr val="58595B"/>
                </a:solidFill>
                <a:latin typeface="Arial"/>
                <a:cs typeface="Arial"/>
              </a:rPr>
              <a:t> </a:t>
            </a:r>
            <a:r>
              <a:rPr sz="600" spc="-20" dirty="0">
                <a:solidFill>
                  <a:srgbClr val="58595B"/>
                </a:solidFill>
                <a:latin typeface="Arial"/>
                <a:cs typeface="Arial"/>
              </a:rPr>
              <a:t>de</a:t>
            </a:r>
            <a:r>
              <a:rPr sz="600" spc="-10" dirty="0">
                <a:solidFill>
                  <a:srgbClr val="58595B"/>
                </a:solidFill>
                <a:latin typeface="Arial"/>
                <a:cs typeface="Arial"/>
              </a:rPr>
              <a:t> </a:t>
            </a:r>
            <a:r>
              <a:rPr sz="600" spc="-30" dirty="0">
                <a:solidFill>
                  <a:srgbClr val="58595B"/>
                </a:solidFill>
                <a:latin typeface="Arial"/>
                <a:cs typeface="Arial"/>
              </a:rPr>
              <a:t>Toulouse.</a:t>
            </a:r>
            <a:r>
              <a:rPr sz="600" spc="10" dirty="0">
                <a:solidFill>
                  <a:srgbClr val="58595B"/>
                </a:solidFill>
                <a:latin typeface="Arial"/>
                <a:cs typeface="Arial"/>
              </a:rPr>
              <a:t> </a:t>
            </a:r>
            <a:r>
              <a:rPr sz="600" dirty="0">
                <a:solidFill>
                  <a:srgbClr val="58595B"/>
                </a:solidFill>
                <a:latin typeface="Arial"/>
                <a:cs typeface="Arial"/>
              </a:rPr>
              <a:t>©</a:t>
            </a:r>
            <a:r>
              <a:rPr sz="600" spc="5" dirty="0">
                <a:solidFill>
                  <a:srgbClr val="58595B"/>
                </a:solidFill>
                <a:latin typeface="Arial"/>
                <a:cs typeface="Arial"/>
              </a:rPr>
              <a:t> </a:t>
            </a:r>
            <a:r>
              <a:rPr sz="600" spc="-20" dirty="0">
                <a:solidFill>
                  <a:srgbClr val="58595B"/>
                </a:solidFill>
                <a:latin typeface="Arial"/>
                <a:cs typeface="Arial"/>
              </a:rPr>
              <a:t>iStock.</a:t>
            </a:r>
            <a:r>
              <a:rPr sz="600" spc="5" dirty="0">
                <a:solidFill>
                  <a:srgbClr val="58595B"/>
                </a:solidFill>
                <a:latin typeface="Arial"/>
                <a:cs typeface="Arial"/>
              </a:rPr>
              <a:t> </a:t>
            </a:r>
            <a:r>
              <a:rPr lang="fr-FR" sz="600" spc="-20" dirty="0">
                <a:solidFill>
                  <a:srgbClr val="58595B"/>
                </a:solidFill>
                <a:latin typeface="Arial"/>
                <a:cs typeface="Arial"/>
              </a:rPr>
              <a:t>Juillet 2025</a:t>
            </a:r>
            <a:r>
              <a:rPr sz="600" spc="-10" dirty="0">
                <a:solidFill>
                  <a:srgbClr val="58595B"/>
                </a:solidFill>
                <a:latin typeface="Arial"/>
                <a:cs typeface="Arial"/>
              </a:rPr>
              <a:t>.</a:t>
            </a:r>
            <a:endParaRPr sz="600" dirty="0">
              <a:latin typeface="Arial"/>
              <a:cs typeface="Arial"/>
            </a:endParaRPr>
          </a:p>
        </p:txBody>
      </p:sp>
      <p:sp>
        <p:nvSpPr>
          <p:cNvPr id="17" name="object 17"/>
          <p:cNvSpPr txBox="1">
            <a:spLocks noGrp="1"/>
          </p:cNvSpPr>
          <p:nvPr>
            <p:ph type="sldNum" sz="quarter" idx="7"/>
          </p:nvPr>
        </p:nvSpPr>
        <p:spPr>
          <a:xfrm>
            <a:off x="17916252" y="10290648"/>
            <a:ext cx="394584" cy="146194"/>
          </a:xfrm>
          <a:prstGeom prst="rect">
            <a:avLst/>
          </a:prstGeom>
        </p:spPr>
        <p:txBody>
          <a:bodyPr vert="horz" wrap="square" lIns="0" tIns="22860" rIns="0" bIns="0" rtlCol="0">
            <a:spAutoFit/>
          </a:bodyPr>
          <a:lstStyle/>
          <a:p>
            <a:pPr marL="38101">
              <a:spcBef>
                <a:spcPts val="180"/>
              </a:spcBef>
            </a:pPr>
            <a:fld id="{81D60167-4931-47E6-BA6A-407CBD079E47}" type="slidenum">
              <a:rPr spc="-50" dirty="0"/>
              <a:pPr marL="38101">
                <a:spcBef>
                  <a:spcPts val="180"/>
                </a:spcBef>
              </a:pPr>
              <a:t>5</a:t>
            </a:fld>
            <a:endParaRPr spc="-50" dirty="0"/>
          </a:p>
        </p:txBody>
      </p:sp>
      <p:sp>
        <p:nvSpPr>
          <p:cNvPr id="8" name="object 8"/>
          <p:cNvSpPr txBox="1"/>
          <p:nvPr/>
        </p:nvSpPr>
        <p:spPr>
          <a:xfrm>
            <a:off x="3682452" y="376549"/>
            <a:ext cx="3821575" cy="569387"/>
          </a:xfrm>
          <a:prstGeom prst="rect">
            <a:avLst/>
          </a:prstGeom>
        </p:spPr>
        <p:txBody>
          <a:bodyPr vert="horz" wrap="square" lIns="0" tIns="15240" rIns="0" bIns="0" rtlCol="0">
            <a:spAutoFit/>
          </a:bodyPr>
          <a:lstStyle/>
          <a:p>
            <a:pPr marL="12701">
              <a:spcBef>
                <a:spcPts val="120"/>
              </a:spcBef>
            </a:pPr>
            <a:r>
              <a:rPr dirty="0">
                <a:solidFill>
                  <a:srgbClr val="FFFFFF"/>
                </a:solidFill>
                <a:latin typeface="Arial"/>
                <a:cs typeface="Arial"/>
              </a:rPr>
              <a:t>Bulletin</a:t>
            </a:r>
            <a:r>
              <a:rPr spc="-10" dirty="0">
                <a:solidFill>
                  <a:srgbClr val="FFFFFF"/>
                </a:solidFill>
                <a:latin typeface="Arial"/>
                <a:cs typeface="Arial"/>
              </a:rPr>
              <a:t> </a:t>
            </a:r>
            <a:r>
              <a:rPr dirty="0">
                <a:solidFill>
                  <a:srgbClr val="FFFFFF"/>
                </a:solidFill>
                <a:latin typeface="Arial"/>
                <a:cs typeface="Arial"/>
              </a:rPr>
              <a:t>de</a:t>
            </a:r>
            <a:r>
              <a:rPr spc="-10" dirty="0">
                <a:solidFill>
                  <a:srgbClr val="FFFFFF"/>
                </a:solidFill>
                <a:latin typeface="Arial"/>
                <a:cs typeface="Arial"/>
              </a:rPr>
              <a:t> </a:t>
            </a:r>
            <a:r>
              <a:rPr dirty="0">
                <a:solidFill>
                  <a:srgbClr val="FFFFFF"/>
                </a:solidFill>
                <a:latin typeface="Arial"/>
                <a:cs typeface="Arial"/>
              </a:rPr>
              <a:t>Veille</a:t>
            </a:r>
            <a:r>
              <a:rPr spc="-10" dirty="0">
                <a:solidFill>
                  <a:srgbClr val="FFFFFF"/>
                </a:solidFill>
                <a:latin typeface="Arial"/>
                <a:cs typeface="Arial"/>
              </a:rPr>
              <a:t> Scientifique</a:t>
            </a:r>
            <a:endParaRPr dirty="0">
              <a:latin typeface="Arial"/>
              <a:cs typeface="Arial"/>
            </a:endParaRPr>
          </a:p>
          <a:p>
            <a:pPr marL="12701">
              <a:spcBef>
                <a:spcPts val="30"/>
              </a:spcBef>
            </a:pPr>
            <a:r>
              <a:rPr dirty="0">
                <a:solidFill>
                  <a:srgbClr val="FFFFFF"/>
                </a:solidFill>
                <a:latin typeface="Arial Black"/>
                <a:cs typeface="Arial Black"/>
              </a:rPr>
              <a:t>de</a:t>
            </a:r>
            <a:r>
              <a:rPr spc="35" dirty="0">
                <a:solidFill>
                  <a:srgbClr val="FFFFFF"/>
                </a:solidFill>
                <a:latin typeface="Arial Black"/>
                <a:cs typeface="Arial Black"/>
              </a:rPr>
              <a:t> </a:t>
            </a:r>
            <a:r>
              <a:rPr dirty="0">
                <a:solidFill>
                  <a:srgbClr val="FFFFFF"/>
                </a:solidFill>
                <a:latin typeface="Arial Black"/>
                <a:cs typeface="Arial Black"/>
              </a:rPr>
              <a:t>l’Enfance</a:t>
            </a:r>
            <a:r>
              <a:rPr spc="40" dirty="0">
                <a:solidFill>
                  <a:srgbClr val="FFFFFF"/>
                </a:solidFill>
                <a:latin typeface="Arial Black"/>
                <a:cs typeface="Arial Black"/>
              </a:rPr>
              <a:t> </a:t>
            </a:r>
            <a:r>
              <a:rPr dirty="0">
                <a:solidFill>
                  <a:srgbClr val="FFFFFF"/>
                </a:solidFill>
                <a:latin typeface="Arial Black"/>
                <a:cs typeface="Arial Black"/>
              </a:rPr>
              <a:t>en</a:t>
            </a:r>
            <a:r>
              <a:rPr spc="35" dirty="0">
                <a:solidFill>
                  <a:srgbClr val="FFFFFF"/>
                </a:solidFill>
                <a:latin typeface="Arial Black"/>
                <a:cs typeface="Arial Black"/>
              </a:rPr>
              <a:t> </a:t>
            </a:r>
            <a:r>
              <a:rPr spc="-10" dirty="0">
                <a:solidFill>
                  <a:srgbClr val="FFFFFF"/>
                </a:solidFill>
                <a:latin typeface="Arial Black"/>
                <a:cs typeface="Arial Black"/>
              </a:rPr>
              <a:t>Danger</a:t>
            </a:r>
            <a:endParaRPr dirty="0">
              <a:latin typeface="Arial Black"/>
              <a:cs typeface="Arial Black"/>
            </a:endParaRPr>
          </a:p>
        </p:txBody>
      </p:sp>
      <p:grpSp>
        <p:nvGrpSpPr>
          <p:cNvPr id="26" name="Groupe 25">
            <a:extLst>
              <a:ext uri="{FF2B5EF4-FFF2-40B4-BE49-F238E27FC236}">
                <a16:creationId xmlns:a16="http://schemas.microsoft.com/office/drawing/2014/main" id="{B1D0834E-5ED5-6B90-E834-CDDA08CC6F21}"/>
              </a:ext>
            </a:extLst>
          </p:cNvPr>
          <p:cNvGrpSpPr/>
          <p:nvPr/>
        </p:nvGrpSpPr>
        <p:grpSpPr>
          <a:xfrm>
            <a:off x="544773" y="162124"/>
            <a:ext cx="6473837" cy="760220"/>
            <a:chOff x="465882" y="162124"/>
            <a:chExt cx="6473837" cy="760220"/>
          </a:xfrm>
        </p:grpSpPr>
        <p:grpSp>
          <p:nvGrpSpPr>
            <p:cNvPr id="24" name="Groupe 23">
              <a:extLst>
                <a:ext uri="{FF2B5EF4-FFF2-40B4-BE49-F238E27FC236}">
                  <a16:creationId xmlns:a16="http://schemas.microsoft.com/office/drawing/2014/main" id="{BA686017-71A4-E9D1-FB8B-381DF983B9C6}"/>
                </a:ext>
              </a:extLst>
            </p:cNvPr>
            <p:cNvGrpSpPr/>
            <p:nvPr/>
          </p:nvGrpSpPr>
          <p:grpSpPr>
            <a:xfrm>
              <a:off x="465882" y="162124"/>
              <a:ext cx="6473837" cy="760220"/>
              <a:chOff x="546355" y="280972"/>
              <a:chExt cx="6473837" cy="760220"/>
            </a:xfrm>
          </p:grpSpPr>
          <p:grpSp>
            <p:nvGrpSpPr>
              <p:cNvPr id="5" name="object 5"/>
              <p:cNvGrpSpPr/>
              <p:nvPr/>
            </p:nvGrpSpPr>
            <p:grpSpPr>
              <a:xfrm>
                <a:off x="546355" y="341267"/>
                <a:ext cx="6473837" cy="639956"/>
                <a:chOff x="546355" y="360004"/>
                <a:chExt cx="6473843" cy="838835"/>
              </a:xfrm>
            </p:grpSpPr>
            <p:sp>
              <p:nvSpPr>
                <p:cNvPr id="6" name="object 6"/>
                <p:cNvSpPr/>
                <p:nvPr/>
              </p:nvSpPr>
              <p:spPr>
                <a:xfrm>
                  <a:off x="546355" y="366352"/>
                  <a:ext cx="3312371" cy="826135"/>
                </a:xfrm>
                <a:custGeom>
                  <a:avLst/>
                  <a:gdLst/>
                  <a:ahLst/>
                  <a:cxnLst/>
                  <a:rect l="l" t="t" r="r" b="b"/>
                  <a:pathLst>
                    <a:path w="4112260" h="826135">
                      <a:moveTo>
                        <a:pt x="4112044" y="0"/>
                      </a:moveTo>
                      <a:lnTo>
                        <a:pt x="4112044" y="826096"/>
                      </a:lnTo>
                      <a:lnTo>
                        <a:pt x="146050" y="826096"/>
                      </a:lnTo>
                      <a:lnTo>
                        <a:pt x="99932" y="818638"/>
                      </a:lnTo>
                      <a:lnTo>
                        <a:pt x="59845" y="797880"/>
                      </a:lnTo>
                      <a:lnTo>
                        <a:pt x="28213" y="766245"/>
                      </a:lnTo>
                      <a:lnTo>
                        <a:pt x="7457" y="726159"/>
                      </a:lnTo>
                      <a:lnTo>
                        <a:pt x="0" y="680046"/>
                      </a:lnTo>
                      <a:lnTo>
                        <a:pt x="0" y="146050"/>
                      </a:lnTo>
                      <a:lnTo>
                        <a:pt x="7457" y="99937"/>
                      </a:lnTo>
                      <a:lnTo>
                        <a:pt x="28213" y="59851"/>
                      </a:lnTo>
                      <a:lnTo>
                        <a:pt x="59845" y="28216"/>
                      </a:lnTo>
                      <a:lnTo>
                        <a:pt x="99932" y="7458"/>
                      </a:lnTo>
                      <a:lnTo>
                        <a:pt x="146050" y="0"/>
                      </a:lnTo>
                      <a:lnTo>
                        <a:pt x="4112044" y="0"/>
                      </a:lnTo>
                      <a:close/>
                    </a:path>
                  </a:pathLst>
                </a:custGeom>
                <a:ln w="12700">
                  <a:solidFill>
                    <a:srgbClr val="006590"/>
                  </a:solidFill>
                </a:ln>
              </p:spPr>
              <p:txBody>
                <a:bodyPr wrap="square" lIns="0" tIns="0" rIns="0" bIns="0" rtlCol="0"/>
                <a:lstStyle/>
                <a:p>
                  <a:endParaRPr/>
                </a:p>
              </p:txBody>
            </p:sp>
            <p:sp>
              <p:nvSpPr>
                <p:cNvPr id="7" name="object 7"/>
                <p:cNvSpPr/>
                <p:nvPr/>
              </p:nvSpPr>
              <p:spPr>
                <a:xfrm>
                  <a:off x="3783216" y="360004"/>
                  <a:ext cx="3236982" cy="838835"/>
                </a:xfrm>
                <a:custGeom>
                  <a:avLst/>
                  <a:gdLst/>
                  <a:ahLst/>
                  <a:cxnLst/>
                  <a:rect l="l" t="t" r="r" b="b"/>
                  <a:pathLst>
                    <a:path w="4140200" h="838835">
                      <a:moveTo>
                        <a:pt x="3987596" y="0"/>
                      </a:moveTo>
                      <a:lnTo>
                        <a:pt x="0" y="0"/>
                      </a:lnTo>
                      <a:lnTo>
                        <a:pt x="0" y="838796"/>
                      </a:lnTo>
                      <a:lnTo>
                        <a:pt x="3987596" y="838796"/>
                      </a:lnTo>
                      <a:lnTo>
                        <a:pt x="4035769" y="831028"/>
                      </a:lnTo>
                      <a:lnTo>
                        <a:pt x="4077605" y="809394"/>
                      </a:lnTo>
                      <a:lnTo>
                        <a:pt x="4110594" y="776405"/>
                      </a:lnTo>
                      <a:lnTo>
                        <a:pt x="4132228" y="734569"/>
                      </a:lnTo>
                      <a:lnTo>
                        <a:pt x="4139996" y="686396"/>
                      </a:lnTo>
                      <a:lnTo>
                        <a:pt x="4139996" y="152400"/>
                      </a:lnTo>
                      <a:lnTo>
                        <a:pt x="4132228" y="104231"/>
                      </a:lnTo>
                      <a:lnTo>
                        <a:pt x="4110594" y="62396"/>
                      </a:lnTo>
                      <a:lnTo>
                        <a:pt x="4077605" y="29405"/>
                      </a:lnTo>
                      <a:lnTo>
                        <a:pt x="4035769" y="7769"/>
                      </a:lnTo>
                      <a:lnTo>
                        <a:pt x="3987596" y="0"/>
                      </a:lnTo>
                      <a:close/>
                    </a:path>
                  </a:pathLst>
                </a:custGeom>
                <a:solidFill>
                  <a:srgbClr val="31936D"/>
                </a:solidFill>
              </p:spPr>
              <p:txBody>
                <a:bodyPr wrap="square" lIns="0" tIns="0" rIns="0" bIns="0" rtlCol="0"/>
                <a:lstStyle/>
                <a:p>
                  <a:endParaRPr/>
                </a:p>
              </p:txBody>
            </p:sp>
          </p:grpSp>
          <p:sp>
            <p:nvSpPr>
              <p:cNvPr id="10" name="object 10"/>
              <p:cNvSpPr txBox="1"/>
              <p:nvPr/>
            </p:nvSpPr>
            <p:spPr>
              <a:xfrm>
                <a:off x="681906" y="450904"/>
                <a:ext cx="2911680" cy="444737"/>
              </a:xfrm>
              <a:prstGeom prst="rect">
                <a:avLst/>
              </a:prstGeom>
            </p:spPr>
            <p:txBody>
              <a:bodyPr vert="horz" wrap="square" lIns="0" tIns="12700" rIns="0" bIns="0" rtlCol="0">
                <a:spAutoFit/>
              </a:bodyPr>
              <a:lstStyle/>
              <a:p>
                <a:pPr marL="12701" marR="276868">
                  <a:lnSpc>
                    <a:spcPct val="102600"/>
                  </a:lnSpc>
                  <a:spcBef>
                    <a:spcPts val="100"/>
                  </a:spcBef>
                </a:pPr>
                <a:r>
                  <a:rPr sz="1000" dirty="0">
                    <a:solidFill>
                      <a:srgbClr val="006590"/>
                    </a:solidFill>
                    <a:latin typeface="Arial"/>
                    <a:cs typeface="Arial"/>
                  </a:rPr>
                  <a:t>EPRRED</a:t>
                </a:r>
                <a:r>
                  <a:rPr sz="1000" spc="75" dirty="0">
                    <a:solidFill>
                      <a:srgbClr val="006590"/>
                    </a:solidFill>
                    <a:latin typeface="Arial"/>
                    <a:cs typeface="Arial"/>
                  </a:rPr>
                  <a:t> </a:t>
                </a:r>
                <a:r>
                  <a:rPr sz="1000" dirty="0">
                    <a:solidFill>
                      <a:srgbClr val="006590"/>
                    </a:solidFill>
                    <a:latin typeface="Arial"/>
                    <a:cs typeface="Arial"/>
                  </a:rPr>
                  <a:t>Occitanie</a:t>
                </a:r>
                <a:r>
                  <a:rPr sz="1000" spc="75" dirty="0">
                    <a:solidFill>
                      <a:srgbClr val="006590"/>
                    </a:solidFill>
                    <a:latin typeface="Arial"/>
                    <a:cs typeface="Arial"/>
                  </a:rPr>
                  <a:t> </a:t>
                </a:r>
                <a:r>
                  <a:rPr sz="1000" dirty="0">
                    <a:solidFill>
                      <a:srgbClr val="006590"/>
                    </a:solidFill>
                    <a:latin typeface="Arial"/>
                    <a:cs typeface="Arial"/>
                  </a:rPr>
                  <a:t>Ouest</a:t>
                </a:r>
                <a:r>
                  <a:rPr sz="1000" spc="75" dirty="0">
                    <a:solidFill>
                      <a:srgbClr val="006590"/>
                    </a:solidFill>
                    <a:latin typeface="Arial"/>
                    <a:cs typeface="Arial"/>
                  </a:rPr>
                  <a:t> </a:t>
                </a:r>
                <a:r>
                  <a:rPr sz="1000" dirty="0">
                    <a:solidFill>
                      <a:srgbClr val="006590"/>
                    </a:solidFill>
                    <a:latin typeface="Arial"/>
                    <a:cs typeface="Arial"/>
                  </a:rPr>
                  <a:t>&amp;</a:t>
                </a:r>
                <a:r>
                  <a:rPr sz="1000" spc="75" dirty="0">
                    <a:solidFill>
                      <a:srgbClr val="006590"/>
                    </a:solidFill>
                    <a:latin typeface="Arial"/>
                    <a:cs typeface="Arial"/>
                  </a:rPr>
                  <a:t> </a:t>
                </a:r>
                <a:r>
                  <a:rPr sz="1000" spc="-25" dirty="0">
                    <a:solidFill>
                      <a:srgbClr val="006590"/>
                    </a:solidFill>
                    <a:latin typeface="Arial"/>
                    <a:cs typeface="Arial"/>
                  </a:rPr>
                  <a:t>Est </a:t>
                </a:r>
                <a:endParaRPr lang="fr-FR" sz="1000" spc="-25" dirty="0">
                  <a:solidFill>
                    <a:srgbClr val="006590"/>
                  </a:solidFill>
                  <a:latin typeface="Arial"/>
                  <a:cs typeface="Arial"/>
                </a:endParaRPr>
              </a:p>
              <a:p>
                <a:pPr marL="12701" marR="276868">
                  <a:lnSpc>
                    <a:spcPct val="102600"/>
                  </a:lnSpc>
                  <a:spcBef>
                    <a:spcPts val="100"/>
                  </a:spcBef>
                </a:pPr>
                <a:r>
                  <a:rPr sz="850" dirty="0" err="1">
                    <a:solidFill>
                      <a:srgbClr val="006590"/>
                    </a:solidFill>
                    <a:latin typeface="Arial"/>
                    <a:cs typeface="Arial"/>
                  </a:rPr>
                  <a:t>Équipe</a:t>
                </a:r>
                <a:r>
                  <a:rPr sz="850" spc="80" dirty="0">
                    <a:solidFill>
                      <a:srgbClr val="006590"/>
                    </a:solidFill>
                    <a:latin typeface="Arial"/>
                    <a:cs typeface="Arial"/>
                  </a:rPr>
                  <a:t> </a:t>
                </a:r>
                <a:r>
                  <a:rPr sz="850" dirty="0">
                    <a:solidFill>
                      <a:srgbClr val="006590"/>
                    </a:solidFill>
                    <a:latin typeface="Arial"/>
                    <a:cs typeface="Arial"/>
                  </a:rPr>
                  <a:t>Pédiatrique</a:t>
                </a:r>
                <a:r>
                  <a:rPr sz="850" spc="85" dirty="0">
                    <a:solidFill>
                      <a:srgbClr val="006590"/>
                    </a:solidFill>
                    <a:latin typeface="Arial"/>
                    <a:cs typeface="Arial"/>
                  </a:rPr>
                  <a:t> </a:t>
                </a:r>
                <a:r>
                  <a:rPr sz="850" dirty="0">
                    <a:solidFill>
                      <a:srgbClr val="006590"/>
                    </a:solidFill>
                    <a:latin typeface="Arial"/>
                    <a:cs typeface="Arial"/>
                  </a:rPr>
                  <a:t>Référente</a:t>
                </a:r>
                <a:r>
                  <a:rPr sz="850" spc="80" dirty="0">
                    <a:solidFill>
                      <a:srgbClr val="006590"/>
                    </a:solidFill>
                    <a:latin typeface="Arial"/>
                    <a:cs typeface="Arial"/>
                  </a:rPr>
                  <a:t> </a:t>
                </a:r>
                <a:r>
                  <a:rPr sz="850" spc="-10" dirty="0">
                    <a:solidFill>
                      <a:srgbClr val="006590"/>
                    </a:solidFill>
                    <a:latin typeface="Arial"/>
                    <a:cs typeface="Arial"/>
                  </a:rPr>
                  <a:t>Régionale </a:t>
                </a:r>
                <a:r>
                  <a:rPr sz="850" dirty="0">
                    <a:solidFill>
                      <a:srgbClr val="006590"/>
                    </a:solidFill>
                    <a:latin typeface="Arial"/>
                    <a:cs typeface="Arial"/>
                  </a:rPr>
                  <a:t>de</a:t>
                </a:r>
                <a:r>
                  <a:rPr sz="850" spc="50" dirty="0">
                    <a:solidFill>
                      <a:srgbClr val="006590"/>
                    </a:solidFill>
                    <a:latin typeface="Arial"/>
                    <a:cs typeface="Arial"/>
                  </a:rPr>
                  <a:t> </a:t>
                </a:r>
                <a:r>
                  <a:rPr sz="850" dirty="0">
                    <a:solidFill>
                      <a:srgbClr val="006590"/>
                    </a:solidFill>
                    <a:latin typeface="Arial"/>
                    <a:cs typeface="Arial"/>
                  </a:rPr>
                  <a:t>l’Enfance</a:t>
                </a:r>
                <a:r>
                  <a:rPr sz="850" spc="55" dirty="0">
                    <a:solidFill>
                      <a:srgbClr val="006590"/>
                    </a:solidFill>
                    <a:latin typeface="Arial"/>
                    <a:cs typeface="Arial"/>
                  </a:rPr>
                  <a:t> </a:t>
                </a:r>
                <a:r>
                  <a:rPr sz="850" dirty="0" err="1">
                    <a:solidFill>
                      <a:srgbClr val="006590"/>
                    </a:solidFill>
                    <a:latin typeface="Arial"/>
                    <a:cs typeface="Arial"/>
                  </a:rPr>
                  <a:t>en</a:t>
                </a:r>
                <a:r>
                  <a:rPr sz="850" spc="55" dirty="0">
                    <a:solidFill>
                      <a:srgbClr val="006590"/>
                    </a:solidFill>
                    <a:latin typeface="Arial"/>
                    <a:cs typeface="Arial"/>
                  </a:rPr>
                  <a:t> </a:t>
                </a:r>
                <a:r>
                  <a:rPr sz="850" spc="-10" dirty="0">
                    <a:solidFill>
                      <a:srgbClr val="006590"/>
                    </a:solidFill>
                    <a:latin typeface="Arial"/>
                    <a:cs typeface="Arial"/>
                  </a:rPr>
                  <a:t>Danger</a:t>
                </a:r>
                <a:endParaRPr sz="850" dirty="0">
                  <a:latin typeface="Arial"/>
                  <a:cs typeface="Arial"/>
                </a:endParaRPr>
              </a:p>
            </p:txBody>
          </p:sp>
          <p:sp>
            <p:nvSpPr>
              <p:cNvPr id="18" name="Rectangle 2">
                <a:extLst>
                  <a:ext uri="{FF2B5EF4-FFF2-40B4-BE49-F238E27FC236}">
                    <a16:creationId xmlns:a16="http://schemas.microsoft.com/office/drawing/2014/main" id="{324BD660-2F22-4FF9-BADF-679A1804F5CF}"/>
                  </a:ext>
                </a:extLst>
              </p:cNvPr>
              <p:cNvSpPr>
                <a:spLocks noChangeArrowheads="1"/>
              </p:cNvSpPr>
              <p:nvPr/>
            </p:nvSpPr>
            <p:spPr bwMode="auto">
              <a:xfrm>
                <a:off x="3045317" y="280972"/>
                <a:ext cx="162897" cy="1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22" name="Groupe 21">
                <a:extLst>
                  <a:ext uri="{FF2B5EF4-FFF2-40B4-BE49-F238E27FC236}">
                    <a16:creationId xmlns:a16="http://schemas.microsoft.com/office/drawing/2014/main" id="{9637C587-E285-ED65-CB55-895C31FCAE47}"/>
                  </a:ext>
                </a:extLst>
              </p:cNvPr>
              <p:cNvGrpSpPr/>
              <p:nvPr/>
            </p:nvGrpSpPr>
            <p:grpSpPr>
              <a:xfrm>
                <a:off x="2666548" y="825748"/>
                <a:ext cx="1473324" cy="215444"/>
                <a:chOff x="2543192" y="860271"/>
                <a:chExt cx="1473324" cy="215444"/>
              </a:xfrm>
            </p:grpSpPr>
            <p:sp>
              <p:nvSpPr>
                <p:cNvPr id="20" name="object 9">
                  <a:extLst>
                    <a:ext uri="{FF2B5EF4-FFF2-40B4-BE49-F238E27FC236}">
                      <a16:creationId xmlns:a16="http://schemas.microsoft.com/office/drawing/2014/main" id="{9F3AD7C5-A447-F43E-E0CC-F94A5859D7F1}"/>
                    </a:ext>
                  </a:extLst>
                </p:cNvPr>
                <p:cNvSpPr/>
                <p:nvPr/>
              </p:nvSpPr>
              <p:spPr>
                <a:xfrm>
                  <a:off x="2543192" y="887694"/>
                  <a:ext cx="1296144" cy="158115"/>
                </a:xfrm>
                <a:custGeom>
                  <a:avLst/>
                  <a:gdLst/>
                  <a:ahLst/>
                  <a:cxnLst/>
                  <a:rect l="l" t="t" r="r" b="b"/>
                  <a:pathLst>
                    <a:path w="1132839" h="158115">
                      <a:moveTo>
                        <a:pt x="1067219" y="0"/>
                      </a:moveTo>
                      <a:lnTo>
                        <a:pt x="65341" y="0"/>
                      </a:lnTo>
                      <a:lnTo>
                        <a:pt x="39910" y="5133"/>
                      </a:lnTo>
                      <a:lnTo>
                        <a:pt x="19140" y="19135"/>
                      </a:lnTo>
                      <a:lnTo>
                        <a:pt x="5135" y="39904"/>
                      </a:lnTo>
                      <a:lnTo>
                        <a:pt x="0" y="65341"/>
                      </a:lnTo>
                      <a:lnTo>
                        <a:pt x="0" y="92570"/>
                      </a:lnTo>
                      <a:lnTo>
                        <a:pt x="5135" y="117999"/>
                      </a:lnTo>
                      <a:lnTo>
                        <a:pt x="19140" y="138764"/>
                      </a:lnTo>
                      <a:lnTo>
                        <a:pt x="39910" y="152765"/>
                      </a:lnTo>
                      <a:lnTo>
                        <a:pt x="65341" y="157899"/>
                      </a:lnTo>
                      <a:lnTo>
                        <a:pt x="1067219" y="157899"/>
                      </a:lnTo>
                      <a:lnTo>
                        <a:pt x="1092655" y="152765"/>
                      </a:lnTo>
                      <a:lnTo>
                        <a:pt x="1113424" y="138764"/>
                      </a:lnTo>
                      <a:lnTo>
                        <a:pt x="1127426" y="117999"/>
                      </a:lnTo>
                      <a:lnTo>
                        <a:pt x="1132560" y="92570"/>
                      </a:lnTo>
                      <a:lnTo>
                        <a:pt x="1132560" y="65341"/>
                      </a:lnTo>
                      <a:lnTo>
                        <a:pt x="1127426" y="39904"/>
                      </a:lnTo>
                      <a:lnTo>
                        <a:pt x="1113424" y="19135"/>
                      </a:lnTo>
                      <a:lnTo>
                        <a:pt x="1092655" y="5133"/>
                      </a:lnTo>
                      <a:lnTo>
                        <a:pt x="1067219" y="0"/>
                      </a:lnTo>
                      <a:close/>
                    </a:path>
                  </a:pathLst>
                </a:custGeom>
                <a:solidFill>
                  <a:srgbClr val="006590"/>
                </a:solidFill>
              </p:spPr>
              <p:txBody>
                <a:bodyPr wrap="square" lIns="0" tIns="0" rIns="0" bIns="0" rtlCol="0"/>
                <a:lstStyle/>
                <a:p>
                  <a:endParaRPr/>
                </a:p>
              </p:txBody>
            </p:sp>
            <p:sp>
              <p:nvSpPr>
                <p:cNvPr id="21" name="ZoneTexte 20">
                  <a:extLst>
                    <a:ext uri="{FF2B5EF4-FFF2-40B4-BE49-F238E27FC236}">
                      <a16:creationId xmlns:a16="http://schemas.microsoft.com/office/drawing/2014/main" id="{4A65275B-7B67-D17B-3B93-95F5DB70A826}"/>
                    </a:ext>
                  </a:extLst>
                </p:cNvPr>
                <p:cNvSpPr txBox="1"/>
                <p:nvPr/>
              </p:nvSpPr>
              <p:spPr>
                <a:xfrm>
                  <a:off x="2720372" y="860271"/>
                  <a:ext cx="1296144" cy="215444"/>
                </a:xfrm>
                <a:prstGeom prst="rect">
                  <a:avLst/>
                </a:prstGeom>
                <a:noFill/>
              </p:spPr>
              <p:txBody>
                <a:bodyPr wrap="square" rtlCol="0">
                  <a:spAutoFit/>
                </a:bodyPr>
                <a:lstStyle/>
                <a:p>
                  <a:r>
                    <a:rPr lang="fr-FR" sz="800" dirty="0">
                      <a:solidFill>
                        <a:srgbClr val="FFFFFF"/>
                      </a:solidFill>
                      <a:latin typeface="Arial Black"/>
                      <a:cs typeface="Arial Black"/>
                    </a:rPr>
                    <a:t>N°4</a:t>
                  </a:r>
                  <a:r>
                    <a:rPr lang="fr-FR" sz="800" spc="5" dirty="0">
                      <a:solidFill>
                        <a:srgbClr val="FFFFFF"/>
                      </a:solidFill>
                      <a:latin typeface="Arial Black"/>
                      <a:cs typeface="Arial Black"/>
                    </a:rPr>
                    <a:t> </a:t>
                  </a:r>
                  <a:r>
                    <a:rPr lang="fr-FR" sz="800" b="1" dirty="0">
                      <a:solidFill>
                        <a:srgbClr val="FFFFFF"/>
                      </a:solidFill>
                      <a:latin typeface="Arial"/>
                      <a:cs typeface="Arial"/>
                    </a:rPr>
                    <a:t>-</a:t>
                  </a:r>
                  <a:r>
                    <a:rPr lang="fr-FR" sz="800" b="1" spc="45" dirty="0">
                      <a:solidFill>
                        <a:srgbClr val="FFFFFF"/>
                      </a:solidFill>
                      <a:latin typeface="Arial"/>
                      <a:cs typeface="Arial"/>
                    </a:rPr>
                    <a:t> Juillet </a:t>
                  </a:r>
                  <a:r>
                    <a:rPr lang="fr-FR" sz="800" b="1" spc="-20" dirty="0">
                      <a:solidFill>
                        <a:srgbClr val="FFFFFF"/>
                      </a:solidFill>
                      <a:latin typeface="Arial"/>
                      <a:cs typeface="Arial"/>
                    </a:rPr>
                    <a:t>2025</a:t>
                  </a:r>
                  <a:endParaRPr lang="fr-FR" sz="800" dirty="0">
                    <a:latin typeface="Arial"/>
                    <a:cs typeface="Arial"/>
                  </a:endParaRPr>
                </a:p>
              </p:txBody>
            </p:sp>
          </p:grpSp>
        </p:grpSp>
        <p:sp>
          <p:nvSpPr>
            <p:cNvPr id="25" name="object 8">
              <a:extLst>
                <a:ext uri="{FF2B5EF4-FFF2-40B4-BE49-F238E27FC236}">
                  <a16:creationId xmlns:a16="http://schemas.microsoft.com/office/drawing/2014/main" id="{8B938DC5-5153-60C1-0DC9-767583C8DDA7}"/>
                </a:ext>
              </a:extLst>
            </p:cNvPr>
            <p:cNvSpPr txBox="1"/>
            <p:nvPr/>
          </p:nvSpPr>
          <p:spPr>
            <a:xfrm>
              <a:off x="3954584" y="281797"/>
              <a:ext cx="2985135" cy="507831"/>
            </a:xfrm>
            <a:prstGeom prst="rect">
              <a:avLst/>
            </a:prstGeom>
          </p:spPr>
          <p:txBody>
            <a:bodyPr vert="horz" wrap="square" lIns="0" tIns="15240" rIns="0" bIns="0" rtlCol="0">
              <a:spAutoFit/>
            </a:bodyPr>
            <a:lstStyle/>
            <a:p>
              <a:pPr marL="12701">
                <a:spcBef>
                  <a:spcPts val="120"/>
                </a:spcBef>
              </a:pPr>
              <a:r>
                <a:rPr sz="1600" dirty="0">
                  <a:solidFill>
                    <a:srgbClr val="FFFFFF"/>
                  </a:solidFill>
                  <a:latin typeface="Arial"/>
                  <a:cs typeface="Arial"/>
                </a:rPr>
                <a:t>Bulletin</a:t>
              </a:r>
              <a:r>
                <a:rPr sz="1600" spc="-10" dirty="0">
                  <a:solidFill>
                    <a:srgbClr val="FFFFFF"/>
                  </a:solidFill>
                  <a:latin typeface="Arial"/>
                  <a:cs typeface="Arial"/>
                </a:rPr>
                <a:t> </a:t>
              </a:r>
              <a:r>
                <a:rPr sz="1600" dirty="0">
                  <a:solidFill>
                    <a:srgbClr val="FFFFFF"/>
                  </a:solidFill>
                  <a:latin typeface="Arial"/>
                  <a:cs typeface="Arial"/>
                </a:rPr>
                <a:t>de</a:t>
              </a:r>
              <a:r>
                <a:rPr sz="1600" spc="-10" dirty="0">
                  <a:solidFill>
                    <a:srgbClr val="FFFFFF"/>
                  </a:solidFill>
                  <a:latin typeface="Arial"/>
                  <a:cs typeface="Arial"/>
                </a:rPr>
                <a:t> </a:t>
              </a:r>
              <a:r>
                <a:rPr sz="1600" dirty="0">
                  <a:solidFill>
                    <a:srgbClr val="FFFFFF"/>
                  </a:solidFill>
                  <a:latin typeface="Arial"/>
                  <a:cs typeface="Arial"/>
                </a:rPr>
                <a:t>Veille</a:t>
              </a:r>
              <a:r>
                <a:rPr sz="1600" spc="-10" dirty="0">
                  <a:solidFill>
                    <a:srgbClr val="FFFFFF"/>
                  </a:solidFill>
                  <a:latin typeface="Arial"/>
                  <a:cs typeface="Arial"/>
                </a:rPr>
                <a:t> Scientifique</a:t>
              </a:r>
              <a:endParaRPr sz="1600" dirty="0">
                <a:latin typeface="Arial"/>
                <a:cs typeface="Arial"/>
              </a:endParaRPr>
            </a:p>
            <a:p>
              <a:pPr marL="12701">
                <a:spcBef>
                  <a:spcPts val="30"/>
                </a:spcBef>
              </a:pPr>
              <a:r>
                <a:rPr sz="1600" dirty="0">
                  <a:solidFill>
                    <a:srgbClr val="FFFFFF"/>
                  </a:solidFill>
                  <a:latin typeface="Arial Black"/>
                  <a:cs typeface="Arial Black"/>
                </a:rPr>
                <a:t>de</a:t>
              </a:r>
              <a:r>
                <a:rPr sz="1600" spc="35" dirty="0">
                  <a:solidFill>
                    <a:srgbClr val="FFFFFF"/>
                  </a:solidFill>
                  <a:latin typeface="Arial Black"/>
                  <a:cs typeface="Arial Black"/>
                </a:rPr>
                <a:t> </a:t>
              </a:r>
              <a:r>
                <a:rPr sz="1600" dirty="0">
                  <a:solidFill>
                    <a:srgbClr val="FFFFFF"/>
                  </a:solidFill>
                  <a:latin typeface="Arial Black"/>
                  <a:cs typeface="Arial Black"/>
                </a:rPr>
                <a:t>l’Enfance</a:t>
              </a:r>
              <a:r>
                <a:rPr sz="1600" spc="40" dirty="0">
                  <a:solidFill>
                    <a:srgbClr val="FFFFFF"/>
                  </a:solidFill>
                  <a:latin typeface="Arial Black"/>
                  <a:cs typeface="Arial Black"/>
                </a:rPr>
                <a:t> </a:t>
              </a:r>
              <a:r>
                <a:rPr sz="1600" dirty="0">
                  <a:solidFill>
                    <a:srgbClr val="FFFFFF"/>
                  </a:solidFill>
                  <a:latin typeface="Arial Black"/>
                  <a:cs typeface="Arial Black"/>
                </a:rPr>
                <a:t>en</a:t>
              </a:r>
              <a:r>
                <a:rPr sz="1600" spc="35" dirty="0">
                  <a:solidFill>
                    <a:srgbClr val="FFFFFF"/>
                  </a:solidFill>
                  <a:latin typeface="Arial Black"/>
                  <a:cs typeface="Arial Black"/>
                </a:rPr>
                <a:t> </a:t>
              </a:r>
              <a:r>
                <a:rPr sz="1600" spc="-10" dirty="0">
                  <a:solidFill>
                    <a:srgbClr val="FFFFFF"/>
                  </a:solidFill>
                  <a:latin typeface="Arial Black"/>
                  <a:cs typeface="Arial Black"/>
                </a:rPr>
                <a:t>Danger</a:t>
              </a:r>
              <a:endParaRPr sz="1600" dirty="0">
                <a:latin typeface="Arial Black"/>
                <a:cs typeface="Arial Black"/>
              </a:endParaRPr>
            </a:p>
          </p:txBody>
        </p:sp>
      </p:grpSp>
      <p:pic>
        <p:nvPicPr>
          <p:cNvPr id="27" name="object 18">
            <a:extLst>
              <a:ext uri="{FF2B5EF4-FFF2-40B4-BE49-F238E27FC236}">
                <a16:creationId xmlns:a16="http://schemas.microsoft.com/office/drawing/2014/main" id="{A166E53A-F778-181C-48C5-A1B788D183F7}"/>
              </a:ext>
            </a:extLst>
          </p:cNvPr>
          <p:cNvPicPr/>
          <p:nvPr/>
        </p:nvPicPr>
        <p:blipFill>
          <a:blip r:embed="rId3" cstate="print"/>
          <a:stretch>
            <a:fillRect/>
          </a:stretch>
        </p:blipFill>
        <p:spPr>
          <a:xfrm>
            <a:off x="7128000" y="10302626"/>
            <a:ext cx="216001" cy="216001"/>
          </a:xfrm>
          <a:prstGeom prst="rect">
            <a:avLst/>
          </a:prstGeom>
        </p:spPr>
      </p:pic>
      <p:sp>
        <p:nvSpPr>
          <p:cNvPr id="28" name="object 21">
            <a:extLst>
              <a:ext uri="{FF2B5EF4-FFF2-40B4-BE49-F238E27FC236}">
                <a16:creationId xmlns:a16="http://schemas.microsoft.com/office/drawing/2014/main" id="{1F1965D2-74D5-1B78-05A2-BAC9DE9A0E06}"/>
              </a:ext>
            </a:extLst>
          </p:cNvPr>
          <p:cNvSpPr txBox="1"/>
          <p:nvPr/>
        </p:nvSpPr>
        <p:spPr>
          <a:xfrm>
            <a:off x="7189493" y="10315252"/>
            <a:ext cx="93345" cy="146194"/>
          </a:xfrm>
          <a:prstGeom prst="rect">
            <a:avLst/>
          </a:prstGeom>
        </p:spPr>
        <p:txBody>
          <a:bodyPr vert="horz" wrap="square" lIns="0" tIns="22860" rIns="0" bIns="0" rtlCol="0">
            <a:spAutoFit/>
          </a:bodyPr>
          <a:lstStyle/>
          <a:p>
            <a:pPr marL="12701">
              <a:spcBef>
                <a:spcPts val="180"/>
              </a:spcBef>
            </a:pPr>
            <a:r>
              <a:rPr lang="fr-FR" sz="800" spc="-50" dirty="0">
                <a:solidFill>
                  <a:srgbClr val="FFFFFF"/>
                </a:solidFill>
                <a:latin typeface="Arial Black"/>
                <a:cs typeface="Arial Black"/>
              </a:rPr>
              <a:t>5</a:t>
            </a:r>
            <a:endParaRPr sz="800" dirty="0">
              <a:latin typeface="Arial Black"/>
              <a:cs typeface="Arial Black"/>
            </a:endParaRPr>
          </a:p>
        </p:txBody>
      </p:sp>
      <p:pic>
        <p:nvPicPr>
          <p:cNvPr id="9" name="Image 8">
            <a:extLst>
              <a:ext uri="{FF2B5EF4-FFF2-40B4-BE49-F238E27FC236}">
                <a16:creationId xmlns:a16="http://schemas.microsoft.com/office/drawing/2014/main" id="{7C588615-39C9-9912-227A-B7277672E601}"/>
              </a:ext>
            </a:extLst>
          </p:cNvPr>
          <p:cNvPicPr>
            <a:picLocks noChangeAspect="1"/>
          </p:cNvPicPr>
          <p:nvPr/>
        </p:nvPicPr>
        <p:blipFill rotWithShape="1">
          <a:blip r:embed="rId4">
            <a:extLst>
              <a:ext uri="{28A0092B-C50C-407E-A947-70E740481C1C}">
                <a14:useLocalDpi xmlns:a14="http://schemas.microsoft.com/office/drawing/2010/main" val="0"/>
              </a:ext>
            </a:extLst>
          </a:blip>
          <a:srcRect t="10253" b="7796"/>
          <a:stretch/>
        </p:blipFill>
        <p:spPr>
          <a:xfrm>
            <a:off x="3922266" y="3042444"/>
            <a:ext cx="3096344" cy="3810000"/>
          </a:xfrm>
          <a:prstGeom prst="rect">
            <a:avLst/>
          </a:prstGeom>
        </p:spPr>
      </p:pic>
      <p:sp>
        <p:nvSpPr>
          <p:cNvPr id="12" name="ZoneTexte 11">
            <a:extLst>
              <a:ext uri="{FF2B5EF4-FFF2-40B4-BE49-F238E27FC236}">
                <a16:creationId xmlns:a16="http://schemas.microsoft.com/office/drawing/2014/main" id="{5CD7E966-9CB3-765B-63A0-972454492C10}"/>
              </a:ext>
            </a:extLst>
          </p:cNvPr>
          <p:cNvSpPr txBox="1"/>
          <p:nvPr/>
        </p:nvSpPr>
        <p:spPr>
          <a:xfrm>
            <a:off x="609898" y="1742525"/>
            <a:ext cx="6192688" cy="507831"/>
          </a:xfrm>
          <a:prstGeom prst="rect">
            <a:avLst/>
          </a:prstGeom>
          <a:noFill/>
        </p:spPr>
        <p:txBody>
          <a:bodyPr wrap="square" lIns="0" tIns="0" rIns="0" rtlCol="0">
            <a:spAutoFit/>
          </a:bodyPr>
          <a:lstStyle/>
          <a:p>
            <a:pPr lvl="1" algn="just"/>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Auteurs :  Khoury SM, Cohen A, </a:t>
            </a:r>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Fabris</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MA, Gur A.</a:t>
            </a:r>
          </a:p>
          <a:p>
            <a:pPr lvl="1" algn="just"/>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Children 2025 (Impact factor:  2) - Mar 20;12(3):386.</a:t>
            </a:r>
          </a:p>
          <a:p>
            <a:pPr lvl="1" algn="just"/>
            <a:r>
              <a:rPr lang="en-US" sz="10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doi</a:t>
            </a:r>
            <a:r>
              <a:rPr lang="en-US" sz="1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10.3390/children12030386.</a:t>
            </a:r>
          </a:p>
        </p:txBody>
      </p:sp>
      <p:sp>
        <p:nvSpPr>
          <p:cNvPr id="14" name="object 15">
            <a:extLst>
              <a:ext uri="{FF2B5EF4-FFF2-40B4-BE49-F238E27FC236}">
                <a16:creationId xmlns:a16="http://schemas.microsoft.com/office/drawing/2014/main" id="{5484B2AE-4884-D365-2D41-BA7006FBC3CF}"/>
              </a:ext>
            </a:extLst>
          </p:cNvPr>
          <p:cNvSpPr/>
          <p:nvPr/>
        </p:nvSpPr>
        <p:spPr>
          <a:xfrm>
            <a:off x="540000" y="10378803"/>
            <a:ext cx="6480175" cy="0"/>
          </a:xfrm>
          <a:custGeom>
            <a:avLst/>
            <a:gdLst/>
            <a:ahLst/>
            <a:cxnLst/>
            <a:rect l="l" t="t" r="r" b="b"/>
            <a:pathLst>
              <a:path w="6480175">
                <a:moveTo>
                  <a:pt x="0" y="0"/>
                </a:moveTo>
                <a:lnTo>
                  <a:pt x="6479997" y="0"/>
                </a:lnTo>
              </a:path>
            </a:pathLst>
          </a:custGeom>
          <a:ln w="6350">
            <a:solidFill>
              <a:srgbClr val="006590"/>
            </a:solidFill>
          </a:ln>
        </p:spPr>
        <p:txBody>
          <a:bodyPr wrap="square" lIns="0" tIns="0" rIns="0" bIns="0" rtlCol="0"/>
          <a:lstStyle/>
          <a:p>
            <a:endParaRPr/>
          </a:p>
        </p:txBody>
      </p:sp>
    </p:spTree>
    <p:extLst>
      <p:ext uri="{BB962C8B-B14F-4D97-AF65-F5344CB8AC3E}">
        <p14:creationId xmlns:p14="http://schemas.microsoft.com/office/powerpoint/2010/main" val="19660692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lletin Enfance en danger 2.potx" id="{04BFED27-C0C8-455E-A106-5868F6AFF8F8}" vid="{C8DB12FA-FC11-4573-B6AF-69492E4333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Bulletin Enfance en danger 2</Template>
  <TotalTime>749</TotalTime>
  <Words>3808</Words>
  <Application>Microsoft Macintosh PowerPoint</Application>
  <PresentationFormat>Personnalisé</PresentationFormat>
  <Paragraphs>198</Paragraphs>
  <Slides>5</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Arial Black</vt:lpstr>
      <vt:lpstr>Calibri</vt:lpstr>
      <vt:lpstr>Times New Roman</vt:lpstr>
      <vt:lpstr>Thème Office</vt:lpstr>
      <vt:lpstr>Bulletin de Veille Scientifique de l’Enfance en Danger</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Bulletin de Veille Scientifique de l’Enfance en Danger</dc:title>
  <dc:creator>PANIZZUTTI Catherine</dc:creator>
  <cp:lastModifiedBy>DUCHAYNE Véronique</cp:lastModifiedBy>
  <cp:revision>44</cp:revision>
  <dcterms:created xsi:type="dcterms:W3CDTF">2024-12-03T09:14:02Z</dcterms:created>
  <dcterms:modified xsi:type="dcterms:W3CDTF">2025-07-24T09:21:37Z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2024-09-27T00:00:00Z</vt:filetime>
  </property>
  <property fmtid="{D5CDD505-2E9C-101B-9397-08002B2CF9AE}" pid="3" name="Creator">
    <vt:lpwstr>Adobe InDesign 19.5 (Macintosh)</vt:lpwstr>
  </property>
  <property fmtid="{D5CDD505-2E9C-101B-9397-08002B2CF9AE}" pid="4" name="LastSaved">
    <vt:filetime>2024-09-27T00:00:00Z</vt:filetime>
  </property>
  <property fmtid="{D5CDD505-2E9C-101B-9397-08002B2CF9AE}" pid="5" name="Producer">
    <vt:lpwstr>Adobe PDF Library 17.0</vt:lpwstr>
  </property>
</Properties>
</file>